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69" r:id="rId3"/>
    <p:sldId id="257" r:id="rId4"/>
    <p:sldId id="258" r:id="rId5"/>
    <p:sldId id="314" r:id="rId6"/>
    <p:sldId id="271" r:id="rId7"/>
    <p:sldId id="272" r:id="rId8"/>
    <p:sldId id="273" r:id="rId9"/>
    <p:sldId id="274" r:id="rId10"/>
    <p:sldId id="275" r:id="rId11"/>
    <p:sldId id="276" r:id="rId12"/>
    <p:sldId id="324" r:id="rId13"/>
    <p:sldId id="277" r:id="rId14"/>
    <p:sldId id="278" r:id="rId15"/>
    <p:sldId id="279" r:id="rId16"/>
    <p:sldId id="280" r:id="rId17"/>
    <p:sldId id="281" r:id="rId18"/>
    <p:sldId id="282" r:id="rId19"/>
    <p:sldId id="325" r:id="rId20"/>
    <p:sldId id="326" r:id="rId21"/>
    <p:sldId id="327" r:id="rId22"/>
    <p:sldId id="283" r:id="rId23"/>
    <p:sldId id="328" r:id="rId24"/>
    <p:sldId id="329" r:id="rId25"/>
    <p:sldId id="330"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284" r:id="rId41"/>
    <p:sldId id="285" r:id="rId42"/>
    <p:sldId id="286" r:id="rId43"/>
    <p:sldId id="287" r:id="rId44"/>
    <p:sldId id="292" r:id="rId45"/>
    <p:sldId id="322" r:id="rId46"/>
    <p:sldId id="323" r:id="rId4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79" d="100"/>
          <a:sy n="79" d="100"/>
        </p:scale>
        <p:origin x="1570"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0" name="Rectangle 9"/>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1" y="2667000"/>
            <a:ext cx="9144000" cy="2739571"/>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5479143"/>
            <a:ext cx="9144000" cy="235857"/>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28599" y="2819400"/>
            <a:ext cx="8686800" cy="1470025"/>
          </a:xfrm>
        </p:spPr>
        <p:txBody>
          <a:bodyPr anchor="b">
            <a:noAutofit/>
          </a:bodyPr>
          <a:lstStyle>
            <a:lvl1pPr>
              <a:defRPr sz="7200" b="0" cap="none" spc="0">
                <a:ln w="13970" cmpd="sng">
                  <a:solidFill>
                    <a:srgbClr val="FFFFFF"/>
                  </a:solidFill>
                  <a:prstDash val="solid"/>
                </a:ln>
                <a:solidFill>
                  <a:srgbClr val="FFFFFF"/>
                </a:solidFill>
                <a:effectLst>
                  <a:outerShdw blurRad="63500" dir="3600000" algn="tl" rotWithShape="0">
                    <a:srgbClr val="000000">
                      <a:alpha val="70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571499" y="4800600"/>
            <a:ext cx="8001000" cy="5334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E3F1AF9-661F-4F21-9FDD-F7C85FF5320A}" type="datetimeFigureOut">
              <a:rPr lang="fa-IR" smtClean="0"/>
              <a:t>13/06/1447</a:t>
            </a:fld>
            <a:endParaRPr lang="fa-IR"/>
          </a:p>
        </p:txBody>
      </p:sp>
      <p:sp>
        <p:nvSpPr>
          <p:cNvPr id="5" name="Footer Placeholder 4"/>
          <p:cNvSpPr>
            <a:spLocks noGrp="1"/>
          </p:cNvSpPr>
          <p:nvPr>
            <p:ph type="ftr" sz="quarter" idx="11"/>
          </p:nvPr>
        </p:nvSpPr>
        <p:spPr>
          <a:xfrm>
            <a:off x="5791200" y="6356350"/>
            <a:ext cx="2895600" cy="365125"/>
          </a:xfrm>
        </p:spPr>
        <p:txBody>
          <a:bodyPr/>
          <a:lstStyle>
            <a:lvl1pPr algn="r">
              <a:defRPr/>
            </a:lvl1pPr>
          </a:lstStyle>
          <a:p>
            <a:endParaRPr lang="fa-IR"/>
          </a:p>
        </p:txBody>
      </p:sp>
      <p:sp>
        <p:nvSpPr>
          <p:cNvPr id="11" name="TextBox 10"/>
          <p:cNvSpPr txBox="1"/>
          <p:nvPr/>
        </p:nvSpPr>
        <p:spPr>
          <a:xfrm>
            <a:off x="3148584" y="4261104"/>
            <a:ext cx="1219200" cy="584775"/>
          </a:xfrm>
          <a:prstGeom prst="rect">
            <a:avLst/>
          </a:prstGeom>
          <a:noFill/>
        </p:spPr>
        <p:txBody>
          <a:bodyPr wrap="square" rtlCol="0">
            <a:spAutoFit/>
          </a:bodyPr>
          <a:lstStyle/>
          <a:p>
            <a:pPr algn="r"/>
            <a:r>
              <a:rPr lang="en-US" sz="3200" spc="150" dirty="0">
                <a:solidFill>
                  <a:schemeClr val="accent1"/>
                </a:solidFill>
                <a:sym typeface="Wingdings"/>
              </a:rPr>
              <a:t></a:t>
            </a:r>
            <a:endParaRPr lang="en-US" sz="3200" spc="150" dirty="0">
              <a:solidFill>
                <a:schemeClr val="accent1"/>
              </a:solidFill>
            </a:endParaRPr>
          </a:p>
        </p:txBody>
      </p:sp>
      <p:sp>
        <p:nvSpPr>
          <p:cNvPr id="6" name="Slide Number Placeholder 5"/>
          <p:cNvSpPr>
            <a:spLocks noGrp="1"/>
          </p:cNvSpPr>
          <p:nvPr>
            <p:ph type="sldNum" sz="quarter" idx="12"/>
          </p:nvPr>
        </p:nvSpPr>
        <p:spPr>
          <a:xfrm>
            <a:off x="3962399" y="4392168"/>
            <a:ext cx="1219200" cy="365125"/>
          </a:xfrm>
        </p:spPr>
        <p:txBody>
          <a:bodyPr/>
          <a:lstStyle>
            <a:lvl1pPr algn="ctr">
              <a:defRPr sz="2400">
                <a:latin typeface="+mj-lt"/>
              </a:defRPr>
            </a:lvl1pPr>
          </a:lstStyle>
          <a:p>
            <a:fld id="{AA0D12B9-52AB-45D5-9AD6-469B78056DBC}" type="slidenum">
              <a:rPr lang="fa-IR" smtClean="0"/>
              <a:t>‹#›</a:t>
            </a:fld>
            <a:endParaRPr lang="fa-IR"/>
          </a:p>
        </p:txBody>
      </p:sp>
      <p:sp>
        <p:nvSpPr>
          <p:cNvPr id="15" name="TextBox 14"/>
          <p:cNvSpPr txBox="1"/>
          <p:nvPr/>
        </p:nvSpPr>
        <p:spPr>
          <a:xfrm>
            <a:off x="4818888" y="4261104"/>
            <a:ext cx="1219200" cy="584775"/>
          </a:xfrm>
          <a:prstGeom prst="rect">
            <a:avLst/>
          </a:prstGeom>
          <a:noFill/>
        </p:spPr>
        <p:txBody>
          <a:bodyPr wrap="square" rtlCol="0">
            <a:spAutoFit/>
          </a:bodyPr>
          <a:lstStyle/>
          <a:p>
            <a:pPr algn="l"/>
            <a:r>
              <a:rPr lang="en-US" sz="3200" spc="150" dirty="0">
                <a:solidFill>
                  <a:schemeClr val="accent1"/>
                </a:solidFill>
                <a:sym typeface="Wingdings"/>
              </a:rPr>
              <a:t></a:t>
            </a:r>
            <a:endParaRPr lang="en-US" sz="3200" spc="150" dirty="0">
              <a:solidFill>
                <a:schemeClr val="accent1"/>
              </a:solidFill>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3F1AF9-661F-4F21-9FDD-F7C85FF5320A}" type="datetimeFigureOut">
              <a:rPr lang="fa-IR" smtClean="0"/>
              <a:t>13/06/1447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A0D12B9-52AB-45D5-9AD6-469B78056DBC}"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7" name="Rectangle 6"/>
          <p:cNvSpPr/>
          <p:nvPr/>
        </p:nvSpPr>
        <p:spPr>
          <a:xfrm rot="5400000">
            <a:off x="4591050" y="2409824"/>
            <a:ext cx="6858000" cy="2038351"/>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rot="5400000">
            <a:off x="4668203" y="2570797"/>
            <a:ext cx="6858000" cy="1716405"/>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7315200" y="274638"/>
            <a:ext cx="1447800" cy="5851525"/>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199" y="274638"/>
            <a:ext cx="6353175"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E3F1AF9-661F-4F21-9FDD-F7C85FF5320A}" type="datetimeFigureOut">
              <a:rPr lang="fa-IR" smtClean="0"/>
              <a:t>13/06/1447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a:xfrm>
            <a:off x="6096000" y="6356350"/>
            <a:ext cx="762000" cy="365125"/>
          </a:xfrm>
        </p:spPr>
        <p:txBody>
          <a:bodyPr/>
          <a:lstStyle/>
          <a:p>
            <a:fld id="{AA0D12B9-52AB-45D5-9AD6-469B78056DBC}" type="slidenum">
              <a:rPr lang="fa-IR" smtClean="0"/>
              <a:t>‹#›</a:t>
            </a:fld>
            <a:endParaRPr lang="fa-IR"/>
          </a:p>
        </p:txBody>
      </p:sp>
      <p:sp>
        <p:nvSpPr>
          <p:cNvPr id="9" name="Rectangle 8"/>
          <p:cNvSpPr/>
          <p:nvPr/>
        </p:nvSpPr>
        <p:spPr>
          <a:xfrm rot="5400000">
            <a:off x="3681476" y="3354324"/>
            <a:ext cx="6858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E3F1AF9-661F-4F21-9FDD-F7C85FF5320A}" type="datetimeFigureOut">
              <a:rPr lang="fa-IR" smtClean="0"/>
              <a:t>13/06/1447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AA0D12B9-52AB-45D5-9AD6-469B78056DBC}" type="slidenum">
              <a:rPr lang="fa-IR" smtClean="0"/>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a:xfrm>
            <a:off x="-1" y="2545080"/>
            <a:ext cx="9144000" cy="3255264"/>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 y="2667000"/>
            <a:ext cx="9144000" cy="2739571"/>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 y="5479143"/>
            <a:ext cx="9144000" cy="235857"/>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28599" y="2819400"/>
            <a:ext cx="8686800" cy="1463040"/>
          </a:xfrm>
        </p:spPr>
        <p:txBody>
          <a:bodyPr anchor="b" anchorCtr="0">
            <a:noAutofit/>
          </a:bodyPr>
          <a:lstStyle>
            <a:lvl1pPr algn="ctr">
              <a:defRPr sz="7200" b="0" cap="none" baseline="0"/>
            </a:lvl1pPr>
          </a:lstStyle>
          <a:p>
            <a:r>
              <a:rPr lang="en-US"/>
              <a:t>Click to edit Master title style</a:t>
            </a:r>
            <a:endParaRPr lang="en-US" dirty="0"/>
          </a:p>
        </p:txBody>
      </p:sp>
      <p:sp>
        <p:nvSpPr>
          <p:cNvPr id="3" name="Text Placeholder 2"/>
          <p:cNvSpPr>
            <a:spLocks noGrp="1"/>
          </p:cNvSpPr>
          <p:nvPr>
            <p:ph type="body" idx="1"/>
          </p:nvPr>
        </p:nvSpPr>
        <p:spPr>
          <a:xfrm>
            <a:off x="571499" y="4800600"/>
            <a:ext cx="8001000" cy="548640"/>
          </a:xfrm>
        </p:spPr>
        <p:txBody>
          <a:bodyPr anchor="b"/>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E3F1AF9-661F-4F21-9FDD-F7C85FF5320A}" type="datetimeFigureOut">
              <a:rPr lang="fa-IR" smtClean="0"/>
              <a:t>13/06/1447</a:t>
            </a:fld>
            <a:endParaRPr lang="fa-IR"/>
          </a:p>
        </p:txBody>
      </p:sp>
      <p:sp>
        <p:nvSpPr>
          <p:cNvPr id="5" name="Footer Placeholder 4"/>
          <p:cNvSpPr>
            <a:spLocks noGrp="1"/>
          </p:cNvSpPr>
          <p:nvPr>
            <p:ph type="ftr" sz="quarter" idx="11"/>
          </p:nvPr>
        </p:nvSpPr>
        <p:spPr>
          <a:xfrm>
            <a:off x="5791200" y="6356350"/>
            <a:ext cx="2895600" cy="365125"/>
          </a:xfrm>
        </p:spPr>
        <p:txBody>
          <a:bodyPr/>
          <a:lstStyle/>
          <a:p>
            <a:endParaRPr lang="fa-IR"/>
          </a:p>
        </p:txBody>
      </p:sp>
      <p:sp>
        <p:nvSpPr>
          <p:cNvPr id="6" name="Slide Number Placeholder 5"/>
          <p:cNvSpPr>
            <a:spLocks noGrp="1"/>
          </p:cNvSpPr>
          <p:nvPr>
            <p:ph type="sldNum" sz="quarter" idx="12"/>
          </p:nvPr>
        </p:nvSpPr>
        <p:spPr>
          <a:xfrm>
            <a:off x="3959352" y="4389120"/>
            <a:ext cx="1216152" cy="365125"/>
          </a:xfrm>
        </p:spPr>
        <p:txBody>
          <a:bodyPr/>
          <a:lstStyle>
            <a:lvl1pPr algn="ctr">
              <a:defRPr sz="2400">
                <a:solidFill>
                  <a:srgbClr val="FFFFFF"/>
                </a:solidFill>
              </a:defRPr>
            </a:lvl1pPr>
          </a:lstStyle>
          <a:p>
            <a:fld id="{AA0D12B9-52AB-45D5-9AD6-469B78056DBC}" type="slidenum">
              <a:rPr lang="fa-IR" smtClean="0"/>
              <a:t>‹#›</a:t>
            </a:fld>
            <a:endParaRPr lang="fa-IR"/>
          </a:p>
        </p:txBody>
      </p:sp>
      <p:sp>
        <p:nvSpPr>
          <p:cNvPr id="11" name="TextBox 10"/>
          <p:cNvSpPr txBox="1"/>
          <p:nvPr/>
        </p:nvSpPr>
        <p:spPr>
          <a:xfrm>
            <a:off x="4818888" y="4261104"/>
            <a:ext cx="1219200" cy="584775"/>
          </a:xfrm>
          <a:prstGeom prst="rect">
            <a:avLst/>
          </a:prstGeom>
          <a:noFill/>
        </p:spPr>
        <p:txBody>
          <a:bodyPr wrap="square" rtlCol="0">
            <a:spAutoFit/>
          </a:bodyPr>
          <a:lstStyle/>
          <a:p>
            <a:pPr algn="l"/>
            <a:r>
              <a:rPr lang="en-US" sz="3200" spc="150" dirty="0">
                <a:solidFill>
                  <a:srgbClr val="FFFFFF"/>
                </a:solidFill>
                <a:sym typeface="Wingdings"/>
              </a:rPr>
              <a:t></a:t>
            </a:r>
            <a:endParaRPr lang="en-US" sz="3200" spc="150" dirty="0">
              <a:solidFill>
                <a:srgbClr val="FFFFFF"/>
              </a:solidFill>
            </a:endParaRPr>
          </a:p>
        </p:txBody>
      </p:sp>
      <p:sp>
        <p:nvSpPr>
          <p:cNvPr id="12" name="TextBox 11"/>
          <p:cNvSpPr txBox="1"/>
          <p:nvPr/>
        </p:nvSpPr>
        <p:spPr>
          <a:xfrm>
            <a:off x="3148584" y="4261104"/>
            <a:ext cx="1219200" cy="584775"/>
          </a:xfrm>
          <a:prstGeom prst="rect">
            <a:avLst/>
          </a:prstGeom>
          <a:noFill/>
        </p:spPr>
        <p:txBody>
          <a:bodyPr wrap="square" rtlCol="0">
            <a:spAutoFit/>
          </a:bodyPr>
          <a:lstStyle/>
          <a:p>
            <a:pPr algn="r"/>
            <a:r>
              <a:rPr lang="en-US" sz="3200" spc="150" dirty="0">
                <a:solidFill>
                  <a:srgbClr val="FFFFFF"/>
                </a:solidFill>
                <a:sym typeface="Wingdings"/>
              </a:rPr>
              <a:t></a:t>
            </a:r>
            <a:endParaRPr lang="en-US" sz="3200" spc="150" dirty="0">
              <a:solidFill>
                <a:srgbClr val="FFFFFF"/>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E3F1AF9-661F-4F21-9FDD-F7C85FF5320A}" type="datetimeFigureOut">
              <a:rPr lang="fa-IR" smtClean="0"/>
              <a:t>13/06/1447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A0D12B9-52AB-45D5-9AD6-469B78056DBC}" type="slidenum">
              <a:rPr lang="fa-IR" smtClean="0"/>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E3F1AF9-661F-4F21-9FDD-F7C85FF5320A}" type="datetimeFigureOut">
              <a:rPr lang="fa-IR" smtClean="0"/>
              <a:t>13/06/1447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AA0D12B9-52AB-45D5-9AD6-469B78056DBC}" type="slidenum">
              <a:rPr lang="fa-IR" smtClean="0"/>
              <a:t>‹#›</a:t>
            </a:fld>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E3F1AF9-661F-4F21-9FDD-F7C85FF5320A}" type="datetimeFigureOut">
              <a:rPr lang="fa-IR" smtClean="0"/>
              <a:t>13/06/1447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AA0D12B9-52AB-45D5-9AD6-469B78056DBC}" type="slidenum">
              <a:rPr lang="fa-IR" smtClean="0"/>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3F1AF9-661F-4F21-9FDD-F7C85FF5320A}" type="datetimeFigureOut">
              <a:rPr lang="fa-IR" smtClean="0"/>
              <a:t>13/06/1447</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AA0D12B9-52AB-45D5-9AD6-469B78056DBC}" type="slidenum">
              <a:rPr lang="fa-IR" smtClean="0"/>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5638800" cy="946150"/>
          </a:xfrm>
        </p:spPr>
        <p:txBody>
          <a:bodyPr anchor="ctr">
            <a:noAutofit/>
          </a:bodyPr>
          <a:lstStyle>
            <a:lvl1pPr algn="l">
              <a:defRPr sz="4000" b="0"/>
            </a:lvl1pPr>
          </a:lstStyle>
          <a:p>
            <a:r>
              <a:rPr lang="en-US"/>
              <a:t>Click to edit Master title style</a:t>
            </a:r>
            <a:endParaRPr lang="en-US" dirty="0"/>
          </a:p>
        </p:txBody>
      </p:sp>
      <p:sp>
        <p:nvSpPr>
          <p:cNvPr id="3" name="Content Placeholder 2"/>
          <p:cNvSpPr>
            <a:spLocks noGrp="1"/>
          </p:cNvSpPr>
          <p:nvPr>
            <p:ph idx="1"/>
          </p:nvPr>
        </p:nvSpPr>
        <p:spPr>
          <a:xfrm>
            <a:off x="438912" y="1719072"/>
            <a:ext cx="8247888" cy="45354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E3F1AF9-661F-4F21-9FDD-F7C85FF5320A}" type="datetimeFigureOut">
              <a:rPr lang="fa-IR" smtClean="0"/>
              <a:t>13/06/1447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A0D12B9-52AB-45D5-9AD6-469B78056DBC}" type="slidenum">
              <a:rPr lang="fa-IR" smtClean="0"/>
              <a:t>‹#›</a:t>
            </a:fld>
            <a:endParaRPr lang="fa-IR"/>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6248400" y="274320"/>
            <a:ext cx="2743200" cy="94488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36880" y="1717040"/>
            <a:ext cx="8249920" cy="4531360"/>
          </a:xfrm>
          <a:solidFill>
            <a:schemeClr val="bg2">
              <a:lumMod val="60000"/>
              <a:lumOff val="40000"/>
            </a:schemeClr>
          </a:solidFill>
          <a:effectLst>
            <a:outerShdw blurRad="76200" dist="38100" dir="3600000" algn="ctr" rotWithShape="0">
              <a:srgbClr val="000000">
                <a:alpha val="50000"/>
              </a:srgb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p:txBody>
          <a:bodyPr/>
          <a:lstStyle/>
          <a:p>
            <a:fld id="{2E3F1AF9-661F-4F21-9FDD-F7C85FF5320A}" type="datetimeFigureOut">
              <a:rPr lang="fa-IR" smtClean="0"/>
              <a:t>13/06/1447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AA0D12B9-52AB-45D5-9AD6-469B78056DBC}" type="slidenum">
              <a:rPr lang="fa-IR" smtClean="0"/>
              <a:t>‹#›</a:t>
            </a:fld>
            <a:endParaRPr lang="fa-IR"/>
          </a:p>
        </p:txBody>
      </p:sp>
      <p:sp>
        <p:nvSpPr>
          <p:cNvPr id="8" name="Rectangle 7"/>
          <p:cNvSpPr/>
          <p:nvPr/>
        </p:nvSpPr>
        <p:spPr>
          <a:xfrm>
            <a:off x="6172200" y="161544"/>
            <a:ext cx="2971800" cy="11521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9" name="Rectangle 8"/>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381000" y="228600"/>
            <a:ext cx="5638800" cy="1005840"/>
          </a:xfrm>
        </p:spPr>
        <p:txBody>
          <a:bodyPr anchor="ctr">
            <a:noAutofit/>
          </a:bodyPr>
          <a:lstStyle>
            <a:lvl1pPr algn="l">
              <a:defRPr sz="4000" b="0"/>
            </a:lvl1pPr>
          </a:lstStyle>
          <a:p>
            <a:r>
              <a:rPr lang="en-US"/>
              <a:t>Click to edit Master title style</a:t>
            </a:r>
            <a:endParaRPr lang="en-US" dirty="0"/>
          </a:p>
        </p:txBody>
      </p:sp>
      <p:sp>
        <p:nvSpPr>
          <p:cNvPr id="4" name="Text Placeholder 3"/>
          <p:cNvSpPr>
            <a:spLocks noGrp="1"/>
          </p:cNvSpPr>
          <p:nvPr>
            <p:ph type="body" sz="half" idx="2"/>
          </p:nvPr>
        </p:nvSpPr>
        <p:spPr>
          <a:xfrm>
            <a:off x="6248400" y="228600"/>
            <a:ext cx="2819400" cy="1005840"/>
          </a:xfrm>
        </p:spPr>
        <p:txBody>
          <a:bodyPr anchor="ctr">
            <a:normAutofit/>
          </a:bodyPr>
          <a:lstStyle>
            <a:lvl1pPr marL="0" indent="0">
              <a:buNone/>
              <a:defRPr sz="16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Rectangle 10"/>
          <p:cNvSpPr/>
          <p:nvPr/>
        </p:nvSpPr>
        <p:spPr>
          <a:xfrm>
            <a:off x="6144768" y="134112"/>
            <a:ext cx="76200" cy="1219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100584"/>
            <a:ext cx="9144000" cy="1453896"/>
          </a:xfrm>
          <a:prstGeom prst="rect">
            <a:avLst/>
          </a:prstGeom>
          <a:solidFill>
            <a:srgbClr val="FFFFF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0" y="167641"/>
            <a:ext cx="9144000" cy="1154314"/>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82880"/>
            <a:ext cx="8229600" cy="111166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2"/>
                </a:solidFill>
              </a:defRPr>
            </a:lvl1pPr>
          </a:lstStyle>
          <a:p>
            <a:fld id="{2E3F1AF9-661F-4F21-9FDD-F7C85FF5320A}" type="datetimeFigureOut">
              <a:rPr lang="fa-IR" smtClean="0"/>
              <a:t>13/06/1447</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2"/>
                </a:solidFill>
              </a:defRPr>
            </a:lvl1pPr>
          </a:lstStyle>
          <a:p>
            <a:fld id="{AA0D12B9-52AB-45D5-9AD6-469B78056DBC}" type="slidenum">
              <a:rPr lang="fa-IR" smtClean="0"/>
              <a:t>‹#›</a:t>
            </a:fld>
            <a:endParaRPr lang="fa-IR"/>
          </a:p>
        </p:txBody>
      </p:sp>
      <p:sp>
        <p:nvSpPr>
          <p:cNvPr id="9" name="Rectangle 8"/>
          <p:cNvSpPr/>
          <p:nvPr/>
        </p:nvSpPr>
        <p:spPr>
          <a:xfrm>
            <a:off x="0" y="1368552"/>
            <a:ext cx="9144000" cy="149352"/>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1" eaLnBrk="1" latinLnBrk="0" hangingPunct="1">
        <a:spcBef>
          <a:spcPct val="0"/>
        </a:spcBef>
        <a:buNone/>
        <a:defRPr sz="5400" b="0" kern="1200" cap="none" spc="0">
          <a:ln w="13970" cmpd="sng">
            <a:solidFill>
              <a:srgbClr val="FFFFFF"/>
            </a:solidFill>
            <a:prstDash val="solid"/>
          </a:ln>
          <a:solidFill>
            <a:srgbClr val="FFFFFF"/>
          </a:solidFill>
          <a:effectLst>
            <a:outerShdw blurRad="63500" dir="3600000" algn="tl" rotWithShape="0">
              <a:srgbClr val="000000">
                <a:alpha val="70000"/>
              </a:srgbClr>
            </a:outerShdw>
          </a:effectLst>
          <a:latin typeface="+mj-lt"/>
          <a:ea typeface="+mj-ea"/>
          <a:cs typeface="+mj-cs"/>
        </a:defRPr>
      </a:lvl1pPr>
    </p:titleStyle>
    <p:bodyStyle>
      <a:lvl1pPr marL="342900" indent="-342900" algn="r" defTabSz="914400" rtl="1" eaLnBrk="1" latinLnBrk="0" hangingPunct="1">
        <a:spcBef>
          <a:spcPct val="20000"/>
        </a:spcBef>
        <a:buClr>
          <a:schemeClr val="accent1"/>
        </a:buClr>
        <a:buSzPct val="75000"/>
        <a:buFont typeface="Wingdings" pitchFamily="2" charset="2"/>
        <a:buChar char=""/>
        <a:defRPr sz="2400" kern="1200">
          <a:solidFill>
            <a:schemeClr val="tx2"/>
          </a:solidFill>
          <a:latin typeface="+mn-lt"/>
          <a:ea typeface="+mn-ea"/>
          <a:cs typeface="+mn-cs"/>
        </a:defRPr>
      </a:lvl1pPr>
      <a:lvl2pPr marL="742950" indent="-285750" algn="r" defTabSz="914400" rtl="1" eaLnBrk="1" latinLnBrk="0" hangingPunct="1">
        <a:spcBef>
          <a:spcPct val="20000"/>
        </a:spcBef>
        <a:buClr>
          <a:schemeClr val="accent2"/>
        </a:buClr>
        <a:buSzPct val="85000"/>
        <a:buFont typeface="Courier New" pitchFamily="49" charset="0"/>
        <a:buChar char="o"/>
        <a:defRPr sz="2000" kern="1200">
          <a:solidFill>
            <a:schemeClr val="tx2"/>
          </a:solidFill>
          <a:latin typeface="+mn-lt"/>
          <a:ea typeface="+mn-ea"/>
          <a:cs typeface="+mn-cs"/>
        </a:defRPr>
      </a:lvl2pPr>
      <a:lvl3pPr marL="1143000" indent="-228600" algn="r" defTabSz="914400" rtl="1" eaLnBrk="1" latinLnBrk="0" hangingPunct="1">
        <a:spcBef>
          <a:spcPct val="20000"/>
        </a:spcBef>
        <a:buClr>
          <a:schemeClr val="accent3"/>
        </a:buClr>
        <a:buFont typeface="Arial" pitchFamily="34" charset="0"/>
        <a:buChar char="•"/>
        <a:defRPr sz="1800" kern="1200">
          <a:solidFill>
            <a:schemeClr val="tx2"/>
          </a:solidFill>
          <a:latin typeface="+mn-lt"/>
          <a:ea typeface="+mn-ea"/>
          <a:cs typeface="+mn-cs"/>
        </a:defRPr>
      </a:lvl3pPr>
      <a:lvl4pPr marL="1600200" indent="-228600" algn="r" defTabSz="914400" rtl="1" eaLnBrk="1" latinLnBrk="0" hangingPunct="1">
        <a:spcBef>
          <a:spcPct val="20000"/>
        </a:spcBef>
        <a:buClr>
          <a:schemeClr val="accent4"/>
        </a:buClr>
        <a:buFont typeface="Arial" pitchFamily="34" charset="0"/>
        <a:buChar char="•"/>
        <a:defRPr sz="1600" kern="1200">
          <a:solidFill>
            <a:schemeClr val="tx2"/>
          </a:solidFill>
          <a:latin typeface="+mn-lt"/>
          <a:ea typeface="+mn-ea"/>
          <a:cs typeface="+mn-cs"/>
        </a:defRPr>
      </a:lvl4pPr>
      <a:lvl5pPr marL="2057400" indent="-228600" algn="r" defTabSz="914400" rtl="1" eaLnBrk="1" latinLnBrk="0" hangingPunct="1">
        <a:spcBef>
          <a:spcPct val="20000"/>
        </a:spcBef>
        <a:buClr>
          <a:schemeClr val="accent5"/>
        </a:buClr>
        <a:buFont typeface="Arial" pitchFamily="34" charset="0"/>
        <a:buChar char="•"/>
        <a:defRPr sz="1400" kern="1200" baseline="0">
          <a:solidFill>
            <a:schemeClr val="tx2"/>
          </a:solidFill>
          <a:latin typeface="+mn-lt"/>
          <a:ea typeface="+mn-ea"/>
          <a:cs typeface="+mn-cs"/>
        </a:defRPr>
      </a:lvl5pPr>
      <a:lvl6pPr marL="2514600" indent="-228600" algn="r" defTabSz="914400" rtl="1" eaLnBrk="1" latinLnBrk="0" hangingPunct="1">
        <a:spcBef>
          <a:spcPct val="20000"/>
        </a:spcBef>
        <a:buClr>
          <a:schemeClr val="accent6"/>
        </a:buClr>
        <a:buFont typeface="Arial" pitchFamily="34" charset="0"/>
        <a:buChar char="•"/>
        <a:defRPr sz="1400" kern="1200">
          <a:solidFill>
            <a:schemeClr val="tx2"/>
          </a:solidFill>
          <a:latin typeface="+mn-lt"/>
          <a:ea typeface="+mn-ea"/>
          <a:cs typeface="+mn-cs"/>
        </a:defRPr>
      </a:lvl6pPr>
      <a:lvl7pPr marL="2971800" indent="-228600" algn="r" defTabSz="914400" rtl="1" eaLnBrk="1" latinLnBrk="0" hangingPunct="1">
        <a:spcBef>
          <a:spcPct val="20000"/>
        </a:spcBef>
        <a:buClr>
          <a:schemeClr val="accent1"/>
        </a:buClr>
        <a:buFont typeface="Arial" pitchFamily="34" charset="0"/>
        <a:buChar char="•"/>
        <a:defRPr sz="1400" kern="1200">
          <a:solidFill>
            <a:schemeClr val="tx2"/>
          </a:solidFill>
          <a:latin typeface="+mn-lt"/>
          <a:ea typeface="+mn-ea"/>
          <a:cs typeface="+mn-cs"/>
        </a:defRPr>
      </a:lvl7pPr>
      <a:lvl8pPr marL="3429000" indent="-228600" algn="r" defTabSz="914400" rtl="1" eaLnBrk="1" latinLnBrk="0" hangingPunct="1">
        <a:spcBef>
          <a:spcPct val="20000"/>
        </a:spcBef>
        <a:buClr>
          <a:schemeClr val="accent4"/>
        </a:buClr>
        <a:buFont typeface="Arial" pitchFamily="34" charset="0"/>
        <a:buChar char="•"/>
        <a:defRPr sz="1400" kern="1200">
          <a:solidFill>
            <a:schemeClr val="tx2"/>
          </a:solidFill>
          <a:latin typeface="+mn-lt"/>
          <a:ea typeface="+mn-ea"/>
          <a:cs typeface="+mn-cs"/>
        </a:defRPr>
      </a:lvl8pPr>
      <a:lvl9pPr marL="3886200" indent="-228600" algn="r" defTabSz="914400" rtl="1" eaLnBrk="1" latinLnBrk="0" hangingPunct="1">
        <a:spcBef>
          <a:spcPct val="20000"/>
        </a:spcBef>
        <a:buClr>
          <a:schemeClr val="accent5"/>
        </a:buClr>
        <a:buFont typeface="Arial" pitchFamily="34" charset="0"/>
        <a:buChar char="•"/>
        <a:defRPr sz="1400" kern="1200">
          <a:solidFill>
            <a:schemeClr val="tx2"/>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1560" y="1124744"/>
            <a:ext cx="7772400" cy="1470025"/>
          </a:xfrm>
        </p:spPr>
        <p:txBody>
          <a:bodyPr/>
          <a:lstStyle/>
          <a:p>
            <a:r>
              <a:rPr lang="fa-IR" sz="6000" dirty="0">
                <a:cs typeface="B Titr" panose="00000700000000000000" pitchFamily="2" charset="-78"/>
              </a:rPr>
              <a:t>اثرات روانشناختی بلایا و مدیریت آنها</a:t>
            </a:r>
          </a:p>
        </p:txBody>
      </p:sp>
      <p:sp>
        <p:nvSpPr>
          <p:cNvPr id="3" name="Subtitle 2"/>
          <p:cNvSpPr>
            <a:spLocks noGrp="1"/>
          </p:cNvSpPr>
          <p:nvPr>
            <p:ph type="subTitle" idx="1"/>
          </p:nvPr>
        </p:nvSpPr>
        <p:spPr>
          <a:xfrm>
            <a:off x="755576" y="3645024"/>
            <a:ext cx="8001000" cy="1368152"/>
          </a:xfrm>
        </p:spPr>
        <p:txBody>
          <a:bodyPr>
            <a:normAutofit/>
          </a:bodyPr>
          <a:lstStyle/>
          <a:p>
            <a:endParaRPr lang="fa-IR" sz="3600" b="1" dirty="0">
              <a:solidFill>
                <a:schemeClr val="tx1"/>
              </a:solidFill>
            </a:endParaRPr>
          </a:p>
          <a:p>
            <a:r>
              <a:rPr lang="fa-IR" sz="3600" b="1" dirty="0">
                <a:solidFill>
                  <a:schemeClr val="tx1"/>
                </a:solidFill>
              </a:rPr>
              <a:t>دکتری تخصصی سلامت در بلایا و فوریتها</a:t>
            </a:r>
          </a:p>
        </p:txBody>
      </p:sp>
    </p:spTree>
    <p:extLst>
      <p:ext uri="{BB962C8B-B14F-4D97-AF65-F5344CB8AC3E}">
        <p14:creationId xmlns:p14="http://schemas.microsoft.com/office/powerpoint/2010/main" val="32263782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22225" marR="22225">
              <a:lnSpc>
                <a:spcPct val="150000"/>
              </a:lnSpc>
            </a:pPr>
            <a:r>
              <a:rPr lang="fa-IR" sz="3600" dirty="0">
                <a:cs typeface="B Titr" panose="00000700000000000000" pitchFamily="2" charset="-78"/>
              </a:rPr>
              <a:t>مرحله مواجهه با واقعيت </a:t>
            </a:r>
          </a:p>
        </p:txBody>
      </p:sp>
      <p:sp>
        <p:nvSpPr>
          <p:cNvPr id="3" name="Content Placeholder 2"/>
          <p:cNvSpPr>
            <a:spLocks noGrp="1"/>
          </p:cNvSpPr>
          <p:nvPr>
            <p:ph idx="1"/>
          </p:nvPr>
        </p:nvSpPr>
        <p:spPr/>
        <p:txBody>
          <a:bodyPr>
            <a:normAutofit lnSpcReduction="10000"/>
          </a:bodyPr>
          <a:lstStyle/>
          <a:p>
            <a:r>
              <a:rPr lang="fa-IR" b="1" dirty="0"/>
              <a:t>2 الی 3 ماه بعد از وقوع حادثه</a:t>
            </a:r>
          </a:p>
          <a:p>
            <a:r>
              <a:rPr lang="fa-IR" b="1" dirty="0"/>
              <a:t>افراد تازه متوجه وسعت خسارت وفقدانهايشان می شوند</a:t>
            </a:r>
          </a:p>
          <a:p>
            <a:r>
              <a:rPr lang="fa-IR" b="1" dirty="0"/>
              <a:t>افراد مجدداً روحيه خود را ازدست می دهند، نا آرام، خسته و درمانده می شوند</a:t>
            </a:r>
          </a:p>
          <a:p>
            <a:r>
              <a:rPr lang="fa-IR" b="1" dirty="0"/>
              <a:t>ممکن است به اين نتيجه برسند که کمک های رسيده برای آنها کفايت نمی کند</a:t>
            </a:r>
          </a:p>
          <a:p>
            <a:r>
              <a:rPr lang="fa-IR" b="1" dirty="0"/>
              <a:t>شروع به مقايسه دريافتی های خود با ديگران کنند</a:t>
            </a:r>
          </a:p>
          <a:p>
            <a:r>
              <a:rPr lang="fa-IR" b="1" dirty="0"/>
              <a:t>مضطرب وحساس شده و احساس تنهائی شديدی می کنند</a:t>
            </a:r>
          </a:p>
          <a:p>
            <a:r>
              <a:rPr lang="fa-IR" b="1" dirty="0"/>
              <a:t>از نظر روانی احتياج به حمايت بيشتری دارند</a:t>
            </a:r>
          </a:p>
          <a:p>
            <a:r>
              <a:rPr lang="fa-IR" b="1" dirty="0">
                <a:solidFill>
                  <a:srgbClr val="FF0000"/>
                </a:solidFill>
              </a:rPr>
              <a:t>ايجاد روحيه اميد واعتماد به نفس درآسيب ديدگان اهميت زيادی دارد</a:t>
            </a:r>
          </a:p>
          <a:p>
            <a:r>
              <a:rPr lang="fa-IR" b="1" dirty="0">
                <a:solidFill>
                  <a:srgbClr val="FF0000"/>
                </a:solidFill>
              </a:rPr>
              <a:t>امدادگران ومسئولين توزيع کمکها بايد حداکثر تلاش خود را در جهت توزيع  عادلانه و توام با احترام امکانات بين مردم انجام دهند</a:t>
            </a:r>
          </a:p>
          <a:p>
            <a:endParaRPr lang="fa-IR" dirty="0"/>
          </a:p>
        </p:txBody>
      </p:sp>
    </p:spTree>
    <p:extLst>
      <p:ext uri="{BB962C8B-B14F-4D97-AF65-F5344CB8AC3E}">
        <p14:creationId xmlns:p14="http://schemas.microsoft.com/office/powerpoint/2010/main" val="8710341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22225" marR="22225">
              <a:lnSpc>
                <a:spcPct val="150000"/>
              </a:lnSpc>
            </a:pPr>
            <a:r>
              <a:rPr lang="fa-IR" sz="3600" dirty="0">
                <a:cs typeface="B Titr" panose="00000700000000000000" pitchFamily="2" charset="-78"/>
              </a:rPr>
              <a:t>تجديد سازمان</a:t>
            </a:r>
          </a:p>
        </p:txBody>
      </p:sp>
      <p:sp>
        <p:nvSpPr>
          <p:cNvPr id="3" name="Content Placeholder 2"/>
          <p:cNvSpPr>
            <a:spLocks noGrp="1"/>
          </p:cNvSpPr>
          <p:nvPr>
            <p:ph idx="1"/>
          </p:nvPr>
        </p:nvSpPr>
        <p:spPr/>
        <p:txBody>
          <a:bodyPr/>
          <a:lstStyle/>
          <a:p>
            <a:r>
              <a:rPr lang="fa-IR" sz="2800" b="1" dirty="0">
                <a:latin typeface="Arial"/>
                <a:ea typeface="Times New Roman"/>
                <a:cs typeface="B Nazanin"/>
              </a:rPr>
              <a:t>6 ماه تا يک سال بعد از وقوع حادثه بروز می کند</a:t>
            </a:r>
          </a:p>
          <a:p>
            <a:r>
              <a:rPr lang="fa-IR" sz="2800" b="1" dirty="0">
                <a:latin typeface="Arial"/>
                <a:ea typeface="Times New Roman"/>
                <a:cs typeface="B Nazanin"/>
              </a:rPr>
              <a:t>افراد شروع به بازسازی زندگی خود کرده بتدريج درک می کنند که بايد متکی به خود باشند</a:t>
            </a:r>
          </a:p>
          <a:p>
            <a:r>
              <a:rPr lang="fa-IR" sz="2800" b="1" dirty="0">
                <a:latin typeface="Arial"/>
                <a:ea typeface="Times New Roman"/>
                <a:cs typeface="B Nazanin"/>
              </a:rPr>
              <a:t>عدم رسيدن کامل به اين مرحله منجر به باقی ماندن احساس ناراحتی و پرخاش و تعارض درونی می گردد </a:t>
            </a:r>
          </a:p>
          <a:p>
            <a:r>
              <a:rPr lang="fa-IR" sz="2800" b="1" dirty="0">
                <a:solidFill>
                  <a:srgbClr val="FF0000"/>
                </a:solidFill>
                <a:latin typeface="Arial"/>
                <a:ea typeface="Times New Roman"/>
                <a:cs typeface="B Nazanin"/>
              </a:rPr>
              <a:t>مسئولين بايد پاسخگوی نيازهای مردم باشند و با برنامه ريزی از سرگردانی و بلاتکليفی آنها جلوگيری کنند</a:t>
            </a:r>
          </a:p>
          <a:p>
            <a:r>
              <a:rPr lang="fa-IR" sz="2800" b="1" dirty="0">
                <a:solidFill>
                  <a:srgbClr val="FF0000"/>
                </a:solidFill>
                <a:latin typeface="Arial"/>
                <a:ea typeface="Times New Roman"/>
                <a:cs typeface="B Nazanin"/>
              </a:rPr>
              <a:t>بايد مردم را فعالانه در امر بازسازی مشارکت دهند</a:t>
            </a:r>
          </a:p>
          <a:p>
            <a:endParaRPr lang="fa-IR" dirty="0"/>
          </a:p>
          <a:p>
            <a:endParaRPr lang="fa-IR" dirty="0"/>
          </a:p>
        </p:txBody>
      </p:sp>
    </p:spTree>
    <p:extLst>
      <p:ext uri="{BB962C8B-B14F-4D97-AF65-F5344CB8AC3E}">
        <p14:creationId xmlns:p14="http://schemas.microsoft.com/office/powerpoint/2010/main" val="2403762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600" dirty="0">
                <a:cs typeface="B Titr" panose="00000700000000000000" pitchFamily="2" charset="-78"/>
              </a:rPr>
              <a:t>اصول اصلی در حمايت روانی- اجتماعی دربلايا </a:t>
            </a:r>
          </a:p>
        </p:txBody>
      </p:sp>
      <p:sp>
        <p:nvSpPr>
          <p:cNvPr id="3" name="Content Placeholder 2"/>
          <p:cNvSpPr>
            <a:spLocks noGrp="1"/>
          </p:cNvSpPr>
          <p:nvPr>
            <p:ph idx="1"/>
          </p:nvPr>
        </p:nvSpPr>
        <p:spPr/>
        <p:txBody>
          <a:bodyPr>
            <a:noAutofit/>
          </a:bodyPr>
          <a:lstStyle/>
          <a:p>
            <a:r>
              <a:rPr lang="fa-IR" sz="2000" b="1" dirty="0">
                <a:latin typeface="Arial"/>
                <a:ea typeface="Times New Roman"/>
                <a:cs typeface="B Nazanin"/>
              </a:rPr>
              <a:t>پرهيزاز برچسب بيماری زدن به بازماندگان </a:t>
            </a:r>
          </a:p>
          <a:p>
            <a:pPr lvl="0" algn="justLow">
              <a:buFont typeface="Symbol"/>
              <a:buChar char=""/>
              <a:tabLst>
                <a:tab pos="114300" algn="r"/>
                <a:tab pos="685800" algn="l"/>
              </a:tabLst>
            </a:pPr>
            <a:r>
              <a:rPr lang="fa-IR" sz="2000" b="1" dirty="0">
                <a:latin typeface="Arial"/>
                <a:ea typeface="Times New Roman"/>
                <a:cs typeface="B Nazanin"/>
              </a:rPr>
              <a:t>دقت در انتخاب واژه های مورد استفاده </a:t>
            </a:r>
            <a:endParaRPr lang="en-US" sz="2000" b="1" dirty="0">
              <a:latin typeface="Arial"/>
              <a:ea typeface="Times New Roman"/>
              <a:cs typeface="B Nazanin"/>
            </a:endParaRPr>
          </a:p>
          <a:p>
            <a:pPr lvl="0" algn="justLow">
              <a:buFont typeface="Symbol"/>
              <a:buChar char=""/>
              <a:tabLst>
                <a:tab pos="114300" algn="r"/>
                <a:tab pos="685800" algn="l"/>
              </a:tabLst>
            </a:pPr>
            <a:r>
              <a:rPr lang="fa-IR" sz="2000" b="1" dirty="0">
                <a:latin typeface="Arial"/>
                <a:ea typeface="Times New Roman"/>
                <a:cs typeface="B Nazanin"/>
              </a:rPr>
              <a:t>جامعه مدار بودن برنامه ها</a:t>
            </a:r>
            <a:endParaRPr lang="en-US" sz="2000" b="1" dirty="0">
              <a:latin typeface="Arial"/>
              <a:ea typeface="Times New Roman"/>
              <a:cs typeface="B Nazanin"/>
            </a:endParaRPr>
          </a:p>
          <a:p>
            <a:pPr lvl="0" algn="justLow">
              <a:buFont typeface="Symbol"/>
              <a:buChar char=""/>
              <a:tabLst>
                <a:tab pos="114300" algn="r"/>
                <a:tab pos="685800" algn="l"/>
              </a:tabLst>
            </a:pPr>
            <a:r>
              <a:rPr lang="fa-IR" sz="2000" b="1" dirty="0">
                <a:solidFill>
                  <a:srgbClr val="FF0000"/>
                </a:solidFill>
                <a:latin typeface="Arial"/>
                <a:ea typeface="Times New Roman"/>
                <a:cs typeface="B Nazanin"/>
              </a:rPr>
              <a:t>ارائه مداخلات روانی- اجتماعی بصورت گروهی بر روش انفرادی ارجح است.</a:t>
            </a:r>
            <a:endParaRPr lang="en-US" sz="2000" b="1" dirty="0">
              <a:solidFill>
                <a:srgbClr val="FF0000"/>
              </a:solidFill>
              <a:latin typeface="Arial"/>
              <a:ea typeface="Times New Roman"/>
              <a:cs typeface="B Nazanin"/>
            </a:endParaRPr>
          </a:p>
          <a:p>
            <a:pPr lvl="0" algn="justLow">
              <a:buFont typeface="Symbol"/>
              <a:buChar char=""/>
              <a:tabLst>
                <a:tab pos="114300" algn="r"/>
                <a:tab pos="685800" algn="l"/>
              </a:tabLst>
            </a:pPr>
            <a:r>
              <a:rPr lang="fa-IR" sz="2000" b="1" dirty="0">
                <a:latin typeface="Arial"/>
                <a:ea typeface="Times New Roman"/>
                <a:cs typeface="B Nazanin"/>
              </a:rPr>
              <a:t>توانمندسازی افراد بازمانده و مشارکت آنان در برنامه ها اهميت ويژه ای دارد.</a:t>
            </a:r>
            <a:endParaRPr lang="en-US" sz="2000" b="1" dirty="0">
              <a:latin typeface="Arial"/>
              <a:ea typeface="Times New Roman"/>
              <a:cs typeface="B Nazanin"/>
            </a:endParaRPr>
          </a:p>
          <a:p>
            <a:pPr lvl="0" algn="justLow">
              <a:buFont typeface="Symbol"/>
              <a:buChar char=""/>
              <a:tabLst>
                <a:tab pos="114300" algn="r"/>
                <a:tab pos="685800" algn="l"/>
              </a:tabLst>
            </a:pPr>
            <a:r>
              <a:rPr lang="fa-IR" sz="2000" b="1" dirty="0">
                <a:latin typeface="Arial"/>
                <a:ea typeface="Times New Roman"/>
                <a:cs typeface="B Nazanin"/>
              </a:rPr>
              <a:t>مداخله کافی و به موقع روانی اجتماعی از آسيب های احتمالی آينده جلوگيری می کند.</a:t>
            </a:r>
            <a:endParaRPr lang="en-US" sz="2000" b="1" dirty="0">
              <a:latin typeface="Arial"/>
              <a:ea typeface="Times New Roman"/>
              <a:cs typeface="B Nazanin"/>
            </a:endParaRPr>
          </a:p>
          <a:p>
            <a:pPr lvl="0" algn="justLow">
              <a:buFont typeface="Symbol"/>
              <a:buChar char=""/>
              <a:tabLst>
                <a:tab pos="114300" algn="r"/>
                <a:tab pos="685800" algn="l"/>
              </a:tabLst>
            </a:pPr>
            <a:r>
              <a:rPr lang="fa-IR" sz="2000" b="1" dirty="0">
                <a:latin typeface="Arial"/>
                <a:ea typeface="Times New Roman"/>
                <a:cs typeface="B Nazanin"/>
              </a:rPr>
              <a:t>حمايت های روانی اجتماعی بر اساس غربالگری فعال جمعيت آسيب ديده و ارائه مداخلات بصورت سياری می باشد.</a:t>
            </a:r>
            <a:endParaRPr lang="en-US" sz="2000" b="1" dirty="0">
              <a:latin typeface="Arial"/>
              <a:ea typeface="Times New Roman"/>
              <a:cs typeface="B Nazanin"/>
            </a:endParaRPr>
          </a:p>
          <a:p>
            <a:pPr lvl="0" algn="justLow">
              <a:buFont typeface="Symbol"/>
              <a:buChar char=""/>
              <a:tabLst>
                <a:tab pos="114300" algn="r"/>
                <a:tab pos="685800" algn="l"/>
              </a:tabLst>
            </a:pPr>
            <a:r>
              <a:rPr lang="fa-IR" sz="2000" b="1" dirty="0">
                <a:solidFill>
                  <a:srgbClr val="FF0000"/>
                </a:solidFill>
                <a:latin typeface="Arial"/>
                <a:ea typeface="Times New Roman"/>
                <a:cs typeface="B Nazanin"/>
              </a:rPr>
              <a:t>به آداب، سنن وفرهنگ  منطقه آسيب ديده توجه گردد و از آن برای پيشبرد برنامه استفاده شود.</a:t>
            </a:r>
          </a:p>
          <a:p>
            <a:pPr lvl="0" algn="justLow">
              <a:buFont typeface="Symbol"/>
              <a:buChar char=""/>
              <a:tabLst>
                <a:tab pos="114300" algn="r"/>
                <a:tab pos="685800" algn="l"/>
              </a:tabLst>
            </a:pPr>
            <a:r>
              <a:rPr lang="fa-IR" sz="2000" b="1" dirty="0">
                <a:latin typeface="Arial"/>
                <a:ea typeface="Times New Roman"/>
                <a:cs typeface="B Nazanin"/>
              </a:rPr>
              <a:t>از داوطلبین آموزش دیده استفاده شود</a:t>
            </a:r>
            <a:endParaRPr lang="en-US" sz="2000" b="1" dirty="0">
              <a:latin typeface="Arial"/>
              <a:ea typeface="Times New Roman"/>
              <a:cs typeface="B Nazanin"/>
            </a:endParaRPr>
          </a:p>
        </p:txBody>
      </p:sp>
    </p:spTree>
    <p:extLst>
      <p:ext uri="{BB962C8B-B14F-4D97-AF65-F5344CB8AC3E}">
        <p14:creationId xmlns:p14="http://schemas.microsoft.com/office/powerpoint/2010/main" val="6246317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انواع واکنشهای افراد به بلایا</a:t>
            </a:r>
          </a:p>
        </p:txBody>
      </p:sp>
      <p:sp>
        <p:nvSpPr>
          <p:cNvPr id="3" name="Content Placeholder 2"/>
          <p:cNvSpPr>
            <a:spLocks noGrp="1"/>
          </p:cNvSpPr>
          <p:nvPr>
            <p:ph idx="1"/>
          </p:nvPr>
        </p:nvSpPr>
        <p:spPr/>
        <p:txBody>
          <a:bodyPr>
            <a:normAutofit fontScale="92500" lnSpcReduction="10000"/>
          </a:bodyPr>
          <a:lstStyle/>
          <a:p>
            <a:pPr algn="justLow">
              <a:lnSpc>
                <a:spcPct val="150000"/>
              </a:lnSpc>
            </a:pPr>
            <a:r>
              <a:rPr lang="fa-IR" b="1" dirty="0">
                <a:latin typeface="Arial"/>
                <a:ea typeface="Times New Roman"/>
                <a:cs typeface="B Nazanin"/>
              </a:rPr>
              <a:t>خشم (</a:t>
            </a:r>
            <a:r>
              <a:rPr lang="en-US" b="1" dirty="0">
                <a:latin typeface="Arial"/>
                <a:ea typeface="Times New Roman"/>
                <a:cs typeface="B Nazanin"/>
              </a:rPr>
              <a:t>Anger</a:t>
            </a:r>
            <a:r>
              <a:rPr lang="fa-IR" b="1" dirty="0">
                <a:latin typeface="Arial"/>
                <a:ea typeface="Times New Roman"/>
                <a:cs typeface="B Nazanin"/>
              </a:rPr>
              <a:t>)</a:t>
            </a:r>
            <a:endParaRPr lang="en-US" sz="3600" b="1" dirty="0">
              <a:latin typeface="Arial"/>
              <a:ea typeface="Times New Roman"/>
            </a:endParaRPr>
          </a:p>
          <a:p>
            <a:pPr algn="justLow">
              <a:lnSpc>
                <a:spcPct val="150000"/>
              </a:lnSpc>
            </a:pPr>
            <a:r>
              <a:rPr lang="fa-IR" b="1" dirty="0">
                <a:latin typeface="Arial"/>
                <a:ea typeface="Times New Roman"/>
                <a:cs typeface="B Nazanin"/>
              </a:rPr>
              <a:t>اضطراب (</a:t>
            </a:r>
            <a:r>
              <a:rPr lang="en-US" b="1" dirty="0">
                <a:latin typeface="Arial"/>
                <a:ea typeface="Times New Roman"/>
                <a:cs typeface="B Nazanin"/>
              </a:rPr>
              <a:t>Anxiety</a:t>
            </a:r>
            <a:r>
              <a:rPr lang="fa-IR" b="1" dirty="0">
                <a:latin typeface="Arial"/>
                <a:ea typeface="Times New Roman"/>
                <a:cs typeface="B Nazanin"/>
              </a:rPr>
              <a:t>)</a:t>
            </a:r>
            <a:endParaRPr lang="en-US" sz="3600" b="1" dirty="0">
              <a:latin typeface="Arial"/>
              <a:ea typeface="Times New Roman"/>
            </a:endParaRPr>
          </a:p>
          <a:p>
            <a:pPr algn="justLow">
              <a:lnSpc>
                <a:spcPct val="150000"/>
              </a:lnSpc>
              <a:tabLst>
                <a:tab pos="2531110" algn="r"/>
              </a:tabLst>
            </a:pPr>
            <a:r>
              <a:rPr lang="fa-IR" b="1" dirty="0">
                <a:latin typeface="Arial"/>
                <a:ea typeface="Times New Roman"/>
                <a:cs typeface="B Nazanin"/>
              </a:rPr>
              <a:t>سرزنش (</a:t>
            </a:r>
            <a:r>
              <a:rPr lang="en-US" b="1" dirty="0">
                <a:latin typeface="Arial"/>
                <a:ea typeface="Times New Roman"/>
                <a:cs typeface="B Nazanin"/>
              </a:rPr>
              <a:t>Blame</a:t>
            </a:r>
            <a:r>
              <a:rPr lang="fa-IR" b="1" dirty="0">
                <a:latin typeface="Arial"/>
                <a:ea typeface="Times New Roman"/>
                <a:cs typeface="B Nazanin"/>
              </a:rPr>
              <a:t>)</a:t>
            </a:r>
            <a:endParaRPr lang="en-US" sz="3600" b="1" dirty="0">
              <a:latin typeface="Arial"/>
              <a:ea typeface="Times New Roman"/>
            </a:endParaRPr>
          </a:p>
          <a:p>
            <a:pPr algn="justLow">
              <a:lnSpc>
                <a:spcPct val="150000"/>
              </a:lnSpc>
              <a:tabLst>
                <a:tab pos="2531110" algn="r"/>
              </a:tabLst>
            </a:pPr>
            <a:r>
              <a:rPr lang="fa-IR" b="1" dirty="0">
                <a:latin typeface="Arial"/>
                <a:ea typeface="Times New Roman"/>
                <a:cs typeface="B Nazanin"/>
              </a:rPr>
              <a:t>نااميدی (</a:t>
            </a:r>
            <a:r>
              <a:rPr lang="en-US" b="1" dirty="0">
                <a:latin typeface="Arial"/>
                <a:ea typeface="Times New Roman"/>
                <a:cs typeface="B Nazanin"/>
              </a:rPr>
              <a:t>Despair</a:t>
            </a:r>
            <a:r>
              <a:rPr lang="fa-IR" b="1" dirty="0">
                <a:latin typeface="Arial"/>
                <a:ea typeface="Times New Roman"/>
                <a:cs typeface="B Nazanin"/>
              </a:rPr>
              <a:t>)</a:t>
            </a:r>
            <a:endParaRPr lang="en-US" sz="3600" b="1" dirty="0">
              <a:latin typeface="Arial"/>
              <a:ea typeface="Times New Roman"/>
            </a:endParaRPr>
          </a:p>
          <a:p>
            <a:pPr algn="justLow">
              <a:lnSpc>
                <a:spcPct val="150000"/>
              </a:lnSpc>
              <a:tabLst>
                <a:tab pos="2531110" algn="r"/>
              </a:tabLst>
            </a:pPr>
            <a:r>
              <a:rPr lang="fa-IR" b="1" dirty="0">
                <a:latin typeface="Arial"/>
                <a:ea typeface="Times New Roman"/>
                <a:cs typeface="B Nazanin"/>
              </a:rPr>
              <a:t>ترس (</a:t>
            </a:r>
            <a:r>
              <a:rPr lang="en-US" b="1" dirty="0">
                <a:latin typeface="Arial"/>
                <a:ea typeface="Times New Roman"/>
                <a:cs typeface="B Nazanin"/>
              </a:rPr>
              <a:t>Fear</a:t>
            </a:r>
            <a:r>
              <a:rPr lang="fa-IR" b="1" dirty="0">
                <a:latin typeface="Arial"/>
                <a:ea typeface="Times New Roman"/>
                <a:cs typeface="B Nazanin"/>
              </a:rPr>
              <a:t>)</a:t>
            </a:r>
            <a:endParaRPr lang="en-US" sz="3600" b="1" dirty="0">
              <a:latin typeface="Arial"/>
              <a:ea typeface="Times New Roman"/>
            </a:endParaRPr>
          </a:p>
          <a:p>
            <a:pPr algn="justLow">
              <a:lnSpc>
                <a:spcPct val="150000"/>
              </a:lnSpc>
              <a:tabLst>
                <a:tab pos="2531110" algn="r"/>
              </a:tabLst>
            </a:pPr>
            <a:r>
              <a:rPr lang="fa-IR" b="1" dirty="0">
                <a:latin typeface="Arial"/>
                <a:ea typeface="Times New Roman"/>
                <a:cs typeface="B Nazanin"/>
              </a:rPr>
              <a:t>سرخوردگی (</a:t>
            </a:r>
            <a:r>
              <a:rPr lang="en-US" b="1" dirty="0">
                <a:latin typeface="Arial"/>
                <a:ea typeface="Times New Roman"/>
                <a:cs typeface="B Nazanin"/>
              </a:rPr>
              <a:t>Frustration</a:t>
            </a:r>
            <a:r>
              <a:rPr lang="fa-IR" b="1" dirty="0">
                <a:latin typeface="Arial"/>
                <a:ea typeface="Times New Roman"/>
                <a:cs typeface="B Nazanin"/>
              </a:rPr>
              <a:t> )</a:t>
            </a:r>
          </a:p>
          <a:p>
            <a:pPr algn="justLow">
              <a:lnSpc>
                <a:spcPct val="150000"/>
              </a:lnSpc>
              <a:tabLst>
                <a:tab pos="2531110" algn="r"/>
              </a:tabLst>
            </a:pPr>
            <a:r>
              <a:rPr lang="fa-IR" b="1" dirty="0">
                <a:latin typeface="Arial"/>
                <a:ea typeface="Times New Roman"/>
                <a:cs typeface="B Nazanin"/>
              </a:rPr>
              <a:t>گناه (</a:t>
            </a:r>
            <a:r>
              <a:rPr lang="en-US" b="1" dirty="0">
                <a:latin typeface="Arial"/>
                <a:ea typeface="Times New Roman"/>
                <a:cs typeface="B Nazanin"/>
              </a:rPr>
              <a:t>Guilt</a:t>
            </a:r>
            <a:r>
              <a:rPr lang="fa-IR" b="1" dirty="0">
                <a:latin typeface="Arial"/>
                <a:ea typeface="Times New Roman"/>
                <a:cs typeface="B Nazanin"/>
              </a:rPr>
              <a:t>)</a:t>
            </a:r>
            <a:endParaRPr lang="en-US" sz="3600" b="1" dirty="0">
              <a:latin typeface="Arial"/>
              <a:ea typeface="Times New Roman"/>
            </a:endParaRPr>
          </a:p>
          <a:p>
            <a:pPr algn="justLow">
              <a:lnSpc>
                <a:spcPct val="150000"/>
              </a:lnSpc>
              <a:tabLst>
                <a:tab pos="2531110" algn="r"/>
              </a:tabLst>
            </a:pPr>
            <a:r>
              <a:rPr lang="fa-IR" b="1" dirty="0">
                <a:latin typeface="Arial"/>
                <a:ea typeface="Times New Roman"/>
                <a:cs typeface="B Nazanin"/>
              </a:rPr>
              <a:t>غم و اندوه (</a:t>
            </a:r>
            <a:r>
              <a:rPr lang="en-US" b="1" dirty="0">
                <a:latin typeface="Arial"/>
                <a:ea typeface="Times New Roman"/>
                <a:cs typeface="B Nazanin"/>
              </a:rPr>
              <a:t>Sadness or sorrow</a:t>
            </a:r>
            <a:r>
              <a:rPr lang="fa-IR" b="1" dirty="0">
                <a:latin typeface="Arial"/>
                <a:ea typeface="Times New Roman"/>
                <a:cs typeface="B Nazanin"/>
              </a:rPr>
              <a:t>):</a:t>
            </a:r>
            <a:endParaRPr lang="en-US" sz="3600" b="1" dirty="0">
              <a:latin typeface="Arial"/>
              <a:ea typeface="Times New Roman"/>
            </a:endParaRPr>
          </a:p>
          <a:p>
            <a:endParaRPr lang="fa-IR" dirty="0"/>
          </a:p>
        </p:txBody>
      </p:sp>
      <p:sp>
        <p:nvSpPr>
          <p:cNvPr id="4" name="Rounded Rectangle 3"/>
          <p:cNvSpPr/>
          <p:nvPr/>
        </p:nvSpPr>
        <p:spPr>
          <a:xfrm>
            <a:off x="323528" y="1484784"/>
            <a:ext cx="4104456" cy="50405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285750" indent="-285750" algn="justLow">
              <a:lnSpc>
                <a:spcPct val="150000"/>
              </a:lnSpc>
              <a:buFont typeface="Arial" panose="020B0604020202020204" pitchFamily="34" charset="0"/>
              <a:buChar char="•"/>
              <a:tabLst>
                <a:tab pos="2531110" algn="r"/>
              </a:tabLst>
            </a:pPr>
            <a:r>
              <a:rPr lang="fa-IR" b="1" dirty="0">
                <a:latin typeface="Arial"/>
                <a:ea typeface="Times New Roman"/>
                <a:cs typeface="B Nazanin"/>
              </a:rPr>
              <a:t>آسيب پذيری (</a:t>
            </a:r>
            <a:r>
              <a:rPr lang="en-US" b="1" dirty="0">
                <a:latin typeface="Arial"/>
                <a:ea typeface="Times New Roman"/>
                <a:cs typeface="B Nazanin"/>
              </a:rPr>
              <a:t>Vulnerability</a:t>
            </a:r>
            <a:r>
              <a:rPr lang="fa-IR" b="1" dirty="0">
                <a:latin typeface="Arial"/>
                <a:ea typeface="Times New Roman"/>
                <a:cs typeface="B Nazanin"/>
              </a:rPr>
              <a:t> )</a:t>
            </a:r>
          </a:p>
          <a:p>
            <a:pPr marL="285750" indent="-285750" algn="justLow">
              <a:lnSpc>
                <a:spcPct val="150000"/>
              </a:lnSpc>
              <a:buFont typeface="Arial" panose="020B0604020202020204" pitchFamily="34" charset="0"/>
              <a:buChar char="•"/>
              <a:tabLst>
                <a:tab pos="2531110" algn="r"/>
              </a:tabLst>
            </a:pPr>
            <a:r>
              <a:rPr lang="fa-IR" b="1" dirty="0">
                <a:latin typeface="Arial"/>
                <a:ea typeface="Times New Roman"/>
                <a:cs typeface="B Nazanin"/>
              </a:rPr>
              <a:t>سوگ و سوگواری (</a:t>
            </a:r>
            <a:r>
              <a:rPr lang="en-US" b="1" dirty="0">
                <a:latin typeface="Arial"/>
                <a:ea typeface="Times New Roman"/>
                <a:cs typeface="B Nazanin"/>
              </a:rPr>
              <a:t>Grief &amp; Mourning</a:t>
            </a:r>
            <a:r>
              <a:rPr lang="fa-IR" b="1" dirty="0">
                <a:latin typeface="Arial"/>
                <a:ea typeface="Times New Roman"/>
                <a:cs typeface="B Nazanin"/>
              </a:rPr>
              <a:t>):</a:t>
            </a:r>
          </a:p>
          <a:p>
            <a:pPr marL="285750" indent="-285750" algn="justLow">
              <a:lnSpc>
                <a:spcPct val="150000"/>
              </a:lnSpc>
              <a:buFont typeface="Arial" panose="020B0604020202020204" pitchFamily="34" charset="0"/>
              <a:buChar char="•"/>
              <a:tabLst>
                <a:tab pos="2531110" algn="r"/>
              </a:tabLst>
            </a:pPr>
            <a:r>
              <a:rPr lang="fa-IR" b="1" dirty="0">
                <a:latin typeface="Arial"/>
                <a:ea typeface="Times New Roman"/>
                <a:cs typeface="B Nazanin"/>
              </a:rPr>
              <a:t>افکار وخاطرات مزاحم (</a:t>
            </a:r>
            <a:r>
              <a:rPr lang="en-US" b="1" dirty="0">
                <a:latin typeface="Arial"/>
                <a:ea typeface="Times New Roman"/>
                <a:cs typeface="B Nazanin"/>
              </a:rPr>
              <a:t> Intrusive thoughts &amp; memories </a:t>
            </a:r>
            <a:r>
              <a:rPr lang="fa-IR" b="1" dirty="0">
                <a:latin typeface="Arial"/>
                <a:ea typeface="Times New Roman"/>
                <a:cs typeface="B Nazanin"/>
              </a:rPr>
              <a:t>)</a:t>
            </a:r>
            <a:endParaRPr lang="en-US" b="1" dirty="0">
              <a:latin typeface="Arial"/>
              <a:ea typeface="Times New Roman"/>
            </a:endParaRPr>
          </a:p>
          <a:p>
            <a:pPr marL="285750" indent="-285750" algn="just">
              <a:lnSpc>
                <a:spcPct val="150000"/>
              </a:lnSpc>
              <a:buFont typeface="Arial" panose="020B0604020202020204" pitchFamily="34" charset="0"/>
              <a:buChar char="•"/>
            </a:pPr>
            <a:r>
              <a:rPr lang="fa-IR" b="1" dirty="0">
                <a:latin typeface="Arial"/>
                <a:ea typeface="Times New Roman"/>
                <a:cs typeface="B Nazanin"/>
              </a:rPr>
              <a:t>بيش برانگيختگی(</a:t>
            </a:r>
            <a:r>
              <a:rPr lang="en-US" b="1" dirty="0">
                <a:latin typeface="Arial"/>
                <a:ea typeface="Times New Roman"/>
                <a:cs typeface="B Nazanin"/>
              </a:rPr>
              <a:t>Hyper vigilance</a:t>
            </a:r>
            <a:r>
              <a:rPr lang="fa-IR" b="1" dirty="0">
                <a:latin typeface="Arial"/>
                <a:ea typeface="Times New Roman"/>
                <a:cs typeface="B Nazanin"/>
              </a:rPr>
              <a:t>):</a:t>
            </a:r>
            <a:endParaRPr lang="en-US" b="1" dirty="0">
              <a:latin typeface="Arial"/>
              <a:ea typeface="Times New Roman"/>
            </a:endParaRPr>
          </a:p>
          <a:p>
            <a:pPr marL="285750" indent="-285750" algn="justLow">
              <a:lnSpc>
                <a:spcPct val="150000"/>
              </a:lnSpc>
              <a:buFont typeface="Arial" panose="020B0604020202020204" pitchFamily="34" charset="0"/>
              <a:buChar char="•"/>
              <a:tabLst>
                <a:tab pos="2531110" algn="r"/>
              </a:tabLst>
            </a:pPr>
            <a:r>
              <a:rPr lang="fa-IR" b="1" dirty="0">
                <a:latin typeface="Arial"/>
                <a:ea typeface="Times New Roman"/>
                <a:cs typeface="B Nazanin"/>
              </a:rPr>
              <a:t>اجتناب(</a:t>
            </a:r>
            <a:r>
              <a:rPr lang="en-US" b="1" dirty="0">
                <a:latin typeface="Arial"/>
                <a:ea typeface="Times New Roman"/>
                <a:cs typeface="B Nazanin"/>
              </a:rPr>
              <a:t>Avoidance</a:t>
            </a:r>
            <a:r>
              <a:rPr lang="fa-IR" b="1" dirty="0">
                <a:latin typeface="Arial"/>
                <a:ea typeface="Times New Roman"/>
                <a:cs typeface="B Nazanin"/>
              </a:rPr>
              <a:t>)</a:t>
            </a:r>
          </a:p>
          <a:p>
            <a:pPr marL="285750" indent="-285750" algn="just">
              <a:lnSpc>
                <a:spcPct val="150000"/>
              </a:lnSpc>
              <a:buFont typeface="Arial" panose="020B0604020202020204" pitchFamily="34" charset="0"/>
              <a:buChar char="•"/>
            </a:pPr>
            <a:r>
              <a:rPr lang="fa-IR" b="1" dirty="0">
                <a:latin typeface="Arial"/>
                <a:ea typeface="Times New Roman"/>
                <a:cs typeface="B Nazanin"/>
              </a:rPr>
              <a:t>مشکلات  خواب(</a:t>
            </a:r>
            <a:r>
              <a:rPr lang="en-US" b="1" dirty="0">
                <a:latin typeface="Arial"/>
                <a:ea typeface="Times New Roman"/>
                <a:cs typeface="B Nazanin"/>
              </a:rPr>
              <a:t>Sleep problems</a:t>
            </a:r>
            <a:r>
              <a:rPr lang="fa-IR" b="1" dirty="0">
                <a:latin typeface="Arial"/>
                <a:ea typeface="Times New Roman"/>
                <a:cs typeface="B Nazanin"/>
              </a:rPr>
              <a:t>):</a:t>
            </a:r>
            <a:endParaRPr lang="fa-IR" dirty="0">
              <a:latin typeface="Arial"/>
              <a:ea typeface="Times New Roman"/>
              <a:cs typeface="B Nazanin"/>
            </a:endParaRPr>
          </a:p>
          <a:p>
            <a:pPr marL="285750" indent="-285750" algn="just">
              <a:lnSpc>
                <a:spcPct val="150000"/>
              </a:lnSpc>
              <a:buFont typeface="Arial" panose="020B0604020202020204" pitchFamily="34" charset="0"/>
              <a:buChar char="•"/>
            </a:pPr>
            <a:r>
              <a:rPr lang="fa-IR" b="1" dirty="0">
                <a:latin typeface="Times New Roman"/>
                <a:ea typeface="Times New Roman"/>
                <a:cs typeface="B Nazanin"/>
              </a:rPr>
              <a:t>شکايات جسمانی مبهم بدون وجودبيماری جسمانی</a:t>
            </a:r>
            <a:r>
              <a:rPr lang="fa-IR" b="1" dirty="0">
                <a:latin typeface="Arial"/>
                <a:ea typeface="Times New Roman"/>
              </a:rPr>
              <a:t>(</a:t>
            </a:r>
            <a:r>
              <a:rPr lang="en-US" b="1" dirty="0">
                <a:latin typeface="Arial"/>
                <a:ea typeface="Times New Roman"/>
              </a:rPr>
              <a:t>Somatic complaint</a:t>
            </a:r>
            <a:r>
              <a:rPr lang="fa-IR" b="1" dirty="0">
                <a:latin typeface="Times New Roman"/>
                <a:ea typeface="Times New Roman"/>
                <a:cs typeface="B Nazanin"/>
              </a:rPr>
              <a:t>)</a:t>
            </a:r>
            <a:endParaRPr lang="en-US" b="1" dirty="0">
              <a:latin typeface="Arial"/>
              <a:ea typeface="Times New Roman"/>
            </a:endParaRPr>
          </a:p>
          <a:p>
            <a:pPr algn="justLow">
              <a:lnSpc>
                <a:spcPct val="150000"/>
              </a:lnSpc>
              <a:tabLst>
                <a:tab pos="2531110" algn="r"/>
              </a:tabLst>
            </a:pPr>
            <a:endParaRPr lang="en-US" sz="2800" b="1" dirty="0">
              <a:effectLst/>
              <a:latin typeface="Arial"/>
              <a:ea typeface="Times New Roman"/>
            </a:endParaRPr>
          </a:p>
        </p:txBody>
      </p:sp>
    </p:spTree>
    <p:extLst>
      <p:ext uri="{BB962C8B-B14F-4D97-AF65-F5344CB8AC3E}">
        <p14:creationId xmlns:p14="http://schemas.microsoft.com/office/powerpoint/2010/main" val="38331870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ct val="150000"/>
              </a:lnSpc>
            </a:pPr>
            <a:r>
              <a:rPr lang="fa-IR" dirty="0">
                <a:effectLst/>
                <a:latin typeface="Arial"/>
                <a:ea typeface="Times New Roman"/>
                <a:cs typeface="B Titr" panose="00000700000000000000" pitchFamily="2" charset="-78"/>
              </a:rPr>
              <a:t>اختلالات روانی به دنبال بلایا</a:t>
            </a:r>
            <a:endParaRPr lang="fa-IR" dirty="0">
              <a:cs typeface="B Titr" panose="00000700000000000000" pitchFamily="2" charset="-78"/>
            </a:endParaRPr>
          </a:p>
        </p:txBody>
      </p:sp>
      <p:sp>
        <p:nvSpPr>
          <p:cNvPr id="3" name="Content Placeholder 2"/>
          <p:cNvSpPr>
            <a:spLocks noGrp="1"/>
          </p:cNvSpPr>
          <p:nvPr>
            <p:ph idx="1"/>
          </p:nvPr>
        </p:nvSpPr>
        <p:spPr>
          <a:xfrm>
            <a:off x="457200" y="1916832"/>
            <a:ext cx="8229600" cy="4209331"/>
          </a:xfrm>
        </p:spPr>
        <p:txBody>
          <a:bodyPr/>
          <a:lstStyle/>
          <a:p>
            <a:r>
              <a:rPr lang="fa-IR" b="1" dirty="0"/>
              <a:t>اختلال استرس حاد (</a:t>
            </a:r>
            <a:r>
              <a:rPr lang="en-US" b="1" dirty="0"/>
              <a:t>Acute stress disorder</a:t>
            </a:r>
            <a:r>
              <a:rPr lang="fa-IR" b="1" dirty="0"/>
              <a:t>)</a:t>
            </a:r>
            <a:endParaRPr lang="en-US" b="1" dirty="0"/>
          </a:p>
          <a:p>
            <a:r>
              <a:rPr lang="fa-IR" b="1" dirty="0"/>
              <a:t>اختلال استرس  پس از سانحه (</a:t>
            </a:r>
            <a:r>
              <a:rPr lang="en-US" b="1" dirty="0"/>
              <a:t>Post traumatic Stress Disorder- PTSD</a:t>
            </a:r>
            <a:r>
              <a:rPr lang="fa-IR" b="1" dirty="0"/>
              <a:t>)</a:t>
            </a:r>
            <a:endParaRPr lang="en-US" b="1" dirty="0"/>
          </a:p>
          <a:p>
            <a:r>
              <a:rPr lang="fa-IR" b="1" dirty="0"/>
              <a:t>سوگ عارضه دار(</a:t>
            </a:r>
            <a:r>
              <a:rPr lang="en-US" b="1" dirty="0"/>
              <a:t>Complicated grief</a:t>
            </a:r>
            <a:r>
              <a:rPr lang="fa-IR" b="1" dirty="0"/>
              <a:t>)</a:t>
            </a:r>
            <a:endParaRPr lang="en-US" b="1" dirty="0"/>
          </a:p>
          <a:p>
            <a:r>
              <a:rPr lang="fa-IR" b="1" dirty="0"/>
              <a:t>اختلال افسردگی اساسی (</a:t>
            </a:r>
            <a:r>
              <a:rPr lang="en-US" b="1" dirty="0"/>
              <a:t>Major depressive disorder</a:t>
            </a:r>
            <a:r>
              <a:rPr lang="fa-IR" b="1" dirty="0"/>
              <a:t>)</a:t>
            </a:r>
            <a:endParaRPr lang="en-US" b="1" dirty="0"/>
          </a:p>
          <a:p>
            <a:r>
              <a:rPr lang="fa-IR" b="1" dirty="0"/>
              <a:t>اختلالات اضطرابی (</a:t>
            </a:r>
            <a:r>
              <a:rPr lang="en-US" b="1" dirty="0"/>
              <a:t>Anxiety disorders</a:t>
            </a:r>
            <a:r>
              <a:rPr lang="fa-IR" b="1" dirty="0"/>
              <a:t>)</a:t>
            </a:r>
            <a:endParaRPr lang="en-US" b="1" dirty="0"/>
          </a:p>
          <a:p>
            <a:r>
              <a:rPr lang="fa-IR" b="1" dirty="0"/>
              <a:t>اختلالات شبه جسمی (</a:t>
            </a:r>
            <a:r>
              <a:rPr lang="en-US" b="1" dirty="0"/>
              <a:t>Somatoform disorder </a:t>
            </a:r>
            <a:r>
              <a:rPr lang="fa-IR" b="1" dirty="0"/>
              <a:t>)</a:t>
            </a:r>
            <a:endParaRPr lang="en-US" b="1" dirty="0"/>
          </a:p>
          <a:p>
            <a:r>
              <a:rPr lang="fa-IR" b="1" dirty="0"/>
              <a:t>اختلال جسمانی سازی </a:t>
            </a:r>
            <a:r>
              <a:rPr lang="en-US" b="1" dirty="0"/>
              <a:t>Somatization)</a:t>
            </a:r>
            <a:r>
              <a:rPr lang="fa-IR" b="1" dirty="0"/>
              <a:t>)</a:t>
            </a:r>
            <a:endParaRPr lang="en-US" b="1" dirty="0"/>
          </a:p>
          <a:p>
            <a:r>
              <a:rPr lang="fa-IR" b="1" dirty="0"/>
              <a:t>اختلال تبديلی </a:t>
            </a:r>
            <a:r>
              <a:rPr lang="en-US" b="1" dirty="0"/>
              <a:t>Conversion disorder) </a:t>
            </a:r>
            <a:r>
              <a:rPr lang="fa-IR" b="1" dirty="0"/>
              <a:t>)</a:t>
            </a:r>
            <a:endParaRPr lang="en-US" b="1" dirty="0"/>
          </a:p>
          <a:p>
            <a:endParaRPr lang="fa-IR" dirty="0"/>
          </a:p>
        </p:txBody>
      </p:sp>
    </p:spTree>
    <p:extLst>
      <p:ext uri="{BB962C8B-B14F-4D97-AF65-F5344CB8AC3E}">
        <p14:creationId xmlns:p14="http://schemas.microsoft.com/office/powerpoint/2010/main" val="249216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effectLst/>
                <a:latin typeface="Arial"/>
                <a:ea typeface="Times New Roman"/>
                <a:cs typeface="B Titr" panose="00000700000000000000" pitchFamily="2" charset="-78"/>
              </a:rPr>
              <a:t>اختلال استرس حاد</a:t>
            </a:r>
            <a:endParaRPr lang="fa-IR" dirty="0">
              <a:cs typeface="B Titr" panose="00000700000000000000" pitchFamily="2" charset="-78"/>
            </a:endParaRPr>
          </a:p>
        </p:txBody>
      </p:sp>
      <p:sp>
        <p:nvSpPr>
          <p:cNvPr id="3" name="Content Placeholder 2"/>
          <p:cNvSpPr>
            <a:spLocks noGrp="1"/>
          </p:cNvSpPr>
          <p:nvPr>
            <p:ph idx="1"/>
          </p:nvPr>
        </p:nvSpPr>
        <p:spPr/>
        <p:txBody>
          <a:bodyPr/>
          <a:lstStyle/>
          <a:p>
            <a:r>
              <a:rPr lang="fa-IR" b="1" dirty="0">
                <a:solidFill>
                  <a:srgbClr val="FF0000"/>
                </a:solidFill>
                <a:latin typeface="Arial"/>
                <a:ea typeface="Times New Roman"/>
                <a:cs typeface="B Nazanin"/>
              </a:rPr>
              <a:t>در شرايطی به وجود می آيد که فرد حادثه‌ای آسيب‌زا همراه با تهديد به مرگ يا آسيب جدی به سلامت خود و يا ديگران را تجربه کرده باشد </a:t>
            </a:r>
          </a:p>
          <a:p>
            <a:r>
              <a:rPr lang="fa-IR" b="1" dirty="0">
                <a:latin typeface="Arial"/>
                <a:cs typeface="B Nazanin"/>
              </a:rPr>
              <a:t>علائم:</a:t>
            </a:r>
          </a:p>
          <a:p>
            <a:pPr lvl="1" algn="just">
              <a:lnSpc>
                <a:spcPct val="150000"/>
              </a:lnSpc>
              <a:buFont typeface="Symbol"/>
              <a:buChar char=""/>
              <a:tabLst>
                <a:tab pos="457200" algn="l"/>
                <a:tab pos="685800" algn="l"/>
              </a:tabLst>
            </a:pPr>
            <a:r>
              <a:rPr lang="fa-IR" b="1" dirty="0">
                <a:solidFill>
                  <a:srgbClr val="0070C0"/>
                </a:solidFill>
                <a:latin typeface="Arial"/>
                <a:ea typeface="Times New Roman"/>
                <a:cs typeface="B Nazanin"/>
              </a:rPr>
              <a:t>ترس و وحشت شدید</a:t>
            </a:r>
          </a:p>
          <a:p>
            <a:pPr lvl="1" algn="just">
              <a:lnSpc>
                <a:spcPct val="150000"/>
              </a:lnSpc>
              <a:buFont typeface="Symbol"/>
              <a:buChar char=""/>
              <a:tabLst>
                <a:tab pos="457200" algn="l"/>
                <a:tab pos="685800" algn="l"/>
              </a:tabLst>
            </a:pPr>
            <a:r>
              <a:rPr lang="fa-IR" b="1" dirty="0">
                <a:solidFill>
                  <a:srgbClr val="0070C0"/>
                </a:solidFill>
                <a:latin typeface="Arial"/>
                <a:ea typeface="Times New Roman"/>
                <a:cs typeface="B Nazanin"/>
              </a:rPr>
              <a:t>احساس کرختی و بی تفاوتی </a:t>
            </a:r>
            <a:endParaRPr lang="en-US" sz="3200" b="1" dirty="0">
              <a:solidFill>
                <a:srgbClr val="0070C0"/>
              </a:solidFill>
              <a:latin typeface="Arial"/>
              <a:ea typeface="Times New Roman"/>
            </a:endParaRPr>
          </a:p>
          <a:p>
            <a:pPr lvl="1" algn="just">
              <a:lnSpc>
                <a:spcPct val="150000"/>
              </a:lnSpc>
              <a:buFont typeface="Symbol"/>
              <a:buChar char=""/>
              <a:tabLst>
                <a:tab pos="457200" algn="l"/>
                <a:tab pos="685800" algn="l"/>
              </a:tabLst>
            </a:pPr>
            <a:r>
              <a:rPr lang="fa-IR" b="1" dirty="0">
                <a:solidFill>
                  <a:srgbClr val="0070C0"/>
                </a:solidFill>
                <a:latin typeface="Arial"/>
                <a:ea typeface="Times New Roman"/>
                <a:cs typeface="B Nazanin"/>
              </a:rPr>
              <a:t>کاهش آگاهی از محيط اطراف</a:t>
            </a:r>
            <a:endParaRPr lang="en-US" sz="3200" b="1" dirty="0">
              <a:solidFill>
                <a:srgbClr val="0070C0"/>
              </a:solidFill>
              <a:latin typeface="Arial"/>
              <a:ea typeface="Times New Roman"/>
            </a:endParaRPr>
          </a:p>
          <a:p>
            <a:pPr lvl="1" algn="just">
              <a:lnSpc>
                <a:spcPct val="150000"/>
              </a:lnSpc>
              <a:buFont typeface="Symbol"/>
              <a:buChar char=""/>
              <a:tabLst>
                <a:tab pos="457200" algn="l"/>
                <a:tab pos="685800" algn="l"/>
              </a:tabLst>
            </a:pPr>
            <a:r>
              <a:rPr lang="fa-IR" b="1" dirty="0">
                <a:solidFill>
                  <a:srgbClr val="0070C0"/>
                </a:solidFill>
                <a:latin typeface="Arial"/>
                <a:ea typeface="Times New Roman"/>
                <a:cs typeface="B Nazanin"/>
              </a:rPr>
              <a:t>احساس عدم واقعيت خود و يا احساس عدم واقعيت دنيای پيرامون </a:t>
            </a:r>
            <a:endParaRPr lang="en-US" sz="3200" b="1" dirty="0">
              <a:solidFill>
                <a:srgbClr val="0070C0"/>
              </a:solidFill>
              <a:latin typeface="Arial"/>
              <a:ea typeface="Times New Roman"/>
            </a:endParaRPr>
          </a:p>
          <a:p>
            <a:pPr lvl="1" algn="just">
              <a:lnSpc>
                <a:spcPct val="150000"/>
              </a:lnSpc>
              <a:buFont typeface="Symbol"/>
              <a:buChar char=""/>
              <a:tabLst>
                <a:tab pos="457200" algn="l"/>
                <a:tab pos="685800" algn="l"/>
              </a:tabLst>
            </a:pPr>
            <a:r>
              <a:rPr lang="fa-IR" b="1" dirty="0">
                <a:solidFill>
                  <a:srgbClr val="0070C0"/>
                </a:solidFill>
                <a:latin typeface="Arial"/>
                <a:ea typeface="Times New Roman"/>
                <a:cs typeface="B Nazanin"/>
              </a:rPr>
              <a:t>فراموشی</a:t>
            </a:r>
            <a:endParaRPr lang="en-US" sz="3200" b="1" dirty="0">
              <a:solidFill>
                <a:srgbClr val="0070C0"/>
              </a:solidFill>
              <a:latin typeface="Arial"/>
              <a:ea typeface="Times New Roman"/>
            </a:endParaRPr>
          </a:p>
          <a:p>
            <a:pPr marL="0" indent="0">
              <a:buNone/>
            </a:pPr>
            <a:endParaRPr lang="fa-IR" dirty="0"/>
          </a:p>
        </p:txBody>
      </p:sp>
    </p:spTree>
    <p:extLst>
      <p:ext uri="{BB962C8B-B14F-4D97-AF65-F5344CB8AC3E}">
        <p14:creationId xmlns:p14="http://schemas.microsoft.com/office/powerpoint/2010/main" val="27924768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effectLst/>
                <a:latin typeface="Arial"/>
                <a:ea typeface="Times New Roman"/>
                <a:cs typeface="B Titr" panose="00000700000000000000" pitchFamily="2" charset="-78"/>
              </a:rPr>
              <a:t>اختلال استرس حاد</a:t>
            </a:r>
          </a:p>
        </p:txBody>
      </p:sp>
      <p:sp>
        <p:nvSpPr>
          <p:cNvPr id="3" name="Content Placeholder 2"/>
          <p:cNvSpPr>
            <a:spLocks noGrp="1"/>
          </p:cNvSpPr>
          <p:nvPr>
            <p:ph idx="1"/>
          </p:nvPr>
        </p:nvSpPr>
        <p:spPr/>
        <p:txBody>
          <a:bodyPr/>
          <a:lstStyle/>
          <a:p>
            <a:r>
              <a:rPr lang="fa-IR" b="1" dirty="0">
                <a:latin typeface="Arial"/>
                <a:ea typeface="Times New Roman"/>
                <a:cs typeface="B Nazanin"/>
              </a:rPr>
              <a:t> حادثه آسيب‌زا ممکن است به خودی خود و يا به دنبال افکار، رؤياها، خطاهای حسی، تکرار خاطرات توسط اطرافيان و يا احساس وقوع مجدد حادثه برای فرد بازمانده تکرار شود </a:t>
            </a:r>
          </a:p>
          <a:p>
            <a:r>
              <a:rPr lang="fa-IR" b="1" dirty="0">
                <a:latin typeface="Arial"/>
                <a:ea typeface="Times New Roman"/>
                <a:cs typeface="B Nazanin"/>
              </a:rPr>
              <a:t>اجتناب، از علايم شايع و بارز اين اختلال می باشد </a:t>
            </a:r>
          </a:p>
          <a:p>
            <a:r>
              <a:rPr lang="fa-IR" b="1" dirty="0">
                <a:latin typeface="Arial"/>
                <a:ea typeface="Times New Roman"/>
                <a:cs typeface="B Nazanin"/>
              </a:rPr>
              <a:t>فرد سعی در جلوگيری از يادآوری خاطرات آسيب‌زا و تجربه مجدد برانگيختگی ناشی از آن را دارد </a:t>
            </a:r>
          </a:p>
          <a:p>
            <a:r>
              <a:rPr lang="fa-IR" b="1" dirty="0">
                <a:latin typeface="Arial"/>
                <a:ea typeface="Times New Roman"/>
                <a:cs typeface="B Nazanin"/>
              </a:rPr>
              <a:t>انواع اختلال در خواب، تحريک پذيری، اشکال در تمرکز، بی قراری، گوش به زنگي مفرط و رفلکس از جا پريدن شديد از ساير علايم هستند</a:t>
            </a:r>
          </a:p>
          <a:p>
            <a:pPr marL="0" indent="0">
              <a:buNone/>
            </a:pPr>
            <a:r>
              <a:rPr lang="fa-IR" b="1" dirty="0">
                <a:solidFill>
                  <a:srgbClr val="0070C0"/>
                </a:solidFill>
                <a:latin typeface="Arial"/>
                <a:ea typeface="Times New Roman"/>
                <a:cs typeface="B Nazanin"/>
              </a:rPr>
              <a:t>تفاوت عمده اين اختلال با اختلال استرس پس از سانحه در مدت زمان بيماری است ، اين اختلال بين 2 روز تا 4 هفته به طول می انجامد </a:t>
            </a:r>
            <a:endParaRPr lang="fa-IR" b="1" dirty="0">
              <a:solidFill>
                <a:srgbClr val="0070C0"/>
              </a:solidFill>
            </a:endParaRPr>
          </a:p>
        </p:txBody>
      </p:sp>
    </p:spTree>
    <p:extLst>
      <p:ext uri="{BB962C8B-B14F-4D97-AF65-F5344CB8AC3E}">
        <p14:creationId xmlns:p14="http://schemas.microsoft.com/office/powerpoint/2010/main" val="28967014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effectLst/>
                <a:latin typeface="Arial"/>
                <a:ea typeface="Times New Roman"/>
                <a:cs typeface="B Titr" panose="00000700000000000000" pitchFamily="2" charset="-78"/>
              </a:rPr>
              <a:t>اختلال استرس پس از سانحه</a:t>
            </a:r>
          </a:p>
        </p:txBody>
      </p:sp>
      <p:sp>
        <p:nvSpPr>
          <p:cNvPr id="3" name="Content Placeholder 2"/>
          <p:cNvSpPr>
            <a:spLocks noGrp="1"/>
          </p:cNvSpPr>
          <p:nvPr>
            <p:ph idx="1"/>
          </p:nvPr>
        </p:nvSpPr>
        <p:spPr>
          <a:xfrm>
            <a:off x="457200" y="1988840"/>
            <a:ext cx="8229600" cy="4137323"/>
          </a:xfrm>
        </p:spPr>
        <p:txBody>
          <a:bodyPr/>
          <a:lstStyle/>
          <a:p>
            <a:r>
              <a:rPr lang="fa-IR" b="1" dirty="0">
                <a:latin typeface="Arial"/>
                <a:ea typeface="Times New Roman"/>
                <a:cs typeface="B Nazanin"/>
              </a:rPr>
              <a:t>علايم اين اختلال مشابه اختلال استرس حاد مي‌باشد</a:t>
            </a:r>
          </a:p>
          <a:p>
            <a:r>
              <a:rPr lang="fa-IR" b="1" dirty="0">
                <a:latin typeface="Arial"/>
                <a:ea typeface="Times New Roman"/>
                <a:cs typeface="B Nazanin"/>
              </a:rPr>
              <a:t> تفاوت عمده‌ اين دو در زمان بيماری است. </a:t>
            </a:r>
          </a:p>
          <a:p>
            <a:r>
              <a:rPr lang="fa-IR" b="1" dirty="0">
                <a:latin typeface="Arial"/>
                <a:ea typeface="Times New Roman"/>
                <a:cs typeface="B Nazanin"/>
              </a:rPr>
              <a:t>فرد بازمانده به دنبال حادثه دچار احساس درماندگی مي‌گردد و حادثه آسيب زا مکرراً برای وی تکرار می شود. </a:t>
            </a:r>
          </a:p>
          <a:p>
            <a:r>
              <a:rPr lang="fa-IR" b="1" dirty="0">
                <a:latin typeface="Arial"/>
                <a:ea typeface="Times New Roman"/>
                <a:cs typeface="B Nazanin"/>
              </a:rPr>
              <a:t>بروز اين اختلال در هر زمانی پس از حادثه ممکن است</a:t>
            </a:r>
          </a:p>
          <a:p>
            <a:r>
              <a:rPr lang="fa-IR" b="1" dirty="0">
                <a:latin typeface="Arial"/>
                <a:ea typeface="Times New Roman"/>
                <a:cs typeface="B Nazanin"/>
              </a:rPr>
              <a:t>مي‌تواند بلافاصله پس از سانحه بوده و يا حتی به صورت تأخيري، 30 سال پس از سانحه بروز کند</a:t>
            </a:r>
            <a:endParaRPr lang="fa-IR" b="1" dirty="0"/>
          </a:p>
        </p:txBody>
      </p:sp>
    </p:spTree>
    <p:extLst>
      <p:ext uri="{BB962C8B-B14F-4D97-AF65-F5344CB8AC3E}">
        <p14:creationId xmlns:p14="http://schemas.microsoft.com/office/powerpoint/2010/main" val="2366849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effectLst/>
                <a:latin typeface="Arial"/>
                <a:ea typeface="Times New Roman"/>
                <a:cs typeface="B Titr" panose="00000700000000000000" pitchFamily="2" charset="-78"/>
              </a:rPr>
              <a:t>اختلال استرس پس از سانحه</a:t>
            </a:r>
          </a:p>
        </p:txBody>
      </p:sp>
      <p:sp>
        <p:nvSpPr>
          <p:cNvPr id="3" name="Content Placeholder 2"/>
          <p:cNvSpPr>
            <a:spLocks noGrp="1"/>
          </p:cNvSpPr>
          <p:nvPr>
            <p:ph idx="1"/>
          </p:nvPr>
        </p:nvSpPr>
        <p:spPr/>
        <p:txBody>
          <a:bodyPr/>
          <a:lstStyle/>
          <a:p>
            <a:r>
              <a:rPr lang="fa-IR" dirty="0">
                <a:solidFill>
                  <a:srgbClr val="00B0F0"/>
                </a:solidFill>
                <a:latin typeface="Arial"/>
                <a:ea typeface="Times New Roman"/>
                <a:cs typeface="B Titr" panose="00000700000000000000" pitchFamily="2" charset="-78"/>
              </a:rPr>
              <a:t>علايم:</a:t>
            </a:r>
          </a:p>
          <a:p>
            <a:r>
              <a:rPr lang="fa-IR" b="1" dirty="0">
                <a:latin typeface="Arial"/>
                <a:ea typeface="Times New Roman"/>
                <a:cs typeface="B Nazanin"/>
              </a:rPr>
              <a:t>تکرار حادثه ( احساس وقوع مجدد حادثه، به صورت تصاوير ذهنی، رؤيا، بازی های تکراری در مورد حادثه در کودکان و...) </a:t>
            </a:r>
          </a:p>
          <a:p>
            <a:r>
              <a:rPr lang="fa-IR" b="1" dirty="0">
                <a:latin typeface="Arial"/>
                <a:ea typeface="Times New Roman"/>
                <a:cs typeface="B Nazanin"/>
              </a:rPr>
              <a:t>اجتناب (دوری گزيدن از محل حادثه، افرادی که در آن زمان در نزديکی فرد بوده‌اند، اجتناب از صحبت و بحث در مورد حادثه، اشکال در به ياد آوری خاطرات آسيب زا) </a:t>
            </a:r>
          </a:p>
          <a:p>
            <a:r>
              <a:rPr lang="fa-IR" b="1" dirty="0">
                <a:latin typeface="Arial"/>
                <a:ea typeface="Times New Roman"/>
                <a:cs typeface="B Nazanin"/>
              </a:rPr>
              <a:t>احساس کرختی و درماندگی </a:t>
            </a:r>
          </a:p>
          <a:p>
            <a:r>
              <a:rPr lang="fa-IR" b="1" dirty="0">
                <a:latin typeface="Arial"/>
                <a:ea typeface="Times New Roman"/>
                <a:cs typeface="B Nazanin"/>
              </a:rPr>
              <a:t>علايم بيش برانگيختگی (گوش به زنگی مفرط، اشکال در به خواب رفتن يا تداوم خواب، اشکال در تمرکز و تشديد رفلکس از جا پريدن)</a:t>
            </a:r>
            <a:endParaRPr lang="fa-IR" b="1" dirty="0"/>
          </a:p>
        </p:txBody>
      </p:sp>
    </p:spTree>
    <p:extLst>
      <p:ext uri="{BB962C8B-B14F-4D97-AF65-F5344CB8AC3E}">
        <p14:creationId xmlns:p14="http://schemas.microsoft.com/office/powerpoint/2010/main" val="2188217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marL="16510" indent="212090">
              <a:lnSpc>
                <a:spcPct val="150000"/>
              </a:lnSpc>
            </a:pPr>
            <a:r>
              <a:rPr lang="fa-IR" sz="2800" b="1" dirty="0">
                <a:effectLst/>
                <a:latin typeface="Times New Roman"/>
                <a:ea typeface="Times New Roman"/>
                <a:cs typeface="B Titr" panose="00000700000000000000" pitchFamily="2" charset="-78"/>
              </a:rPr>
              <a:t>فقدان و سوگ </a:t>
            </a:r>
            <a:r>
              <a:rPr lang="fa-IR" sz="2800" b="1" dirty="0">
                <a:effectLst/>
                <a:latin typeface="Arial"/>
                <a:ea typeface="Times New Roman"/>
                <a:cs typeface="B Titr" panose="00000700000000000000" pitchFamily="2" charset="-78"/>
              </a:rPr>
              <a:t>      </a:t>
            </a:r>
            <a:r>
              <a:rPr lang="en-US" sz="2800" b="1" dirty="0">
                <a:effectLst/>
                <a:latin typeface="Times New Roman"/>
                <a:ea typeface="Times New Roman"/>
                <a:cs typeface="B Nazanin"/>
              </a:rPr>
              <a:t>Loss &amp; grief</a:t>
            </a:r>
            <a:endParaRPr lang="fa-IR" sz="2800" dirty="0"/>
          </a:p>
        </p:txBody>
      </p:sp>
      <p:sp>
        <p:nvSpPr>
          <p:cNvPr id="3" name="Content Placeholder 2"/>
          <p:cNvSpPr>
            <a:spLocks noGrp="1"/>
          </p:cNvSpPr>
          <p:nvPr>
            <p:ph idx="1"/>
          </p:nvPr>
        </p:nvSpPr>
        <p:spPr/>
        <p:txBody>
          <a:bodyPr>
            <a:normAutofit/>
          </a:bodyPr>
          <a:lstStyle/>
          <a:p>
            <a:r>
              <a:rPr lang="fa-IR" b="1" dirty="0">
                <a:latin typeface="Arial"/>
                <a:ea typeface="Times New Roman"/>
                <a:cs typeface="B Nazanin"/>
              </a:rPr>
              <a:t>سوگ واکنشی است که به طور طبيعی در پاسخ به از دست دادن و فقدان آن چه که فرد بدان دلبستگی داشته رخ می دهد. </a:t>
            </a:r>
          </a:p>
          <a:p>
            <a:r>
              <a:rPr lang="fa-IR" b="1" dirty="0">
                <a:latin typeface="Arial"/>
                <a:ea typeface="Times New Roman"/>
                <a:cs typeface="B Nazanin"/>
              </a:rPr>
              <a:t>بروز سوگ کاملاً طبيعی است و اصولاً به دنبال حوادث غير مترقبه  بطور طبيعی انتظار چنين واکنشی را داريم. </a:t>
            </a:r>
          </a:p>
          <a:p>
            <a:r>
              <a:rPr lang="fa-IR" b="1" dirty="0">
                <a:latin typeface="Arial"/>
                <a:ea typeface="Times New Roman"/>
                <a:cs typeface="B Nazanin"/>
              </a:rPr>
              <a:t>واکنش سوگ مجموعه‌ای از هيجانات است که بسته به فرهنگ حاکم بر جامعه متفاوت می باشد. </a:t>
            </a:r>
          </a:p>
          <a:p>
            <a:r>
              <a:rPr lang="fa-IR" b="1" dirty="0">
                <a:latin typeface="Arial"/>
                <a:ea typeface="Times New Roman"/>
                <a:cs typeface="B Nazanin"/>
              </a:rPr>
              <a:t>به طور طبيعی انتظار می‌رود که اين واکنش طی دو ماه تخفيف يابد. </a:t>
            </a:r>
          </a:p>
          <a:p>
            <a:r>
              <a:rPr lang="fa-IR" b="1" dirty="0">
                <a:latin typeface="Arial"/>
                <a:ea typeface="Times New Roman"/>
                <a:cs typeface="B Nazanin"/>
              </a:rPr>
              <a:t>شدت علايم، و زمان بروز آن ها نيز در تعيين طبيعی يا غير طبيعی بودن اين واکنش نقش دارند. </a:t>
            </a:r>
          </a:p>
          <a:p>
            <a:r>
              <a:rPr lang="fa-IR" b="1" dirty="0">
                <a:latin typeface="Arial"/>
                <a:ea typeface="Times New Roman"/>
                <a:cs typeface="B Nazanin"/>
              </a:rPr>
              <a:t>علايم آن بايد به تدريج کاهش يابد</a:t>
            </a:r>
            <a:endParaRPr lang="fa-IR" b="1" dirty="0"/>
          </a:p>
        </p:txBody>
      </p:sp>
    </p:spTree>
    <p:extLst>
      <p:ext uri="{BB962C8B-B14F-4D97-AF65-F5344CB8AC3E}">
        <p14:creationId xmlns:p14="http://schemas.microsoft.com/office/powerpoint/2010/main" val="156961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a:cs typeface="B Titr" panose="00000700000000000000" pitchFamily="2" charset="-78"/>
              </a:rPr>
              <a:t>اهداف آموزشی</a:t>
            </a:r>
          </a:p>
        </p:txBody>
      </p:sp>
      <p:sp>
        <p:nvSpPr>
          <p:cNvPr id="3" name="Content Placeholder 2"/>
          <p:cNvSpPr>
            <a:spLocks noGrp="1"/>
          </p:cNvSpPr>
          <p:nvPr>
            <p:ph idx="1"/>
          </p:nvPr>
        </p:nvSpPr>
        <p:spPr>
          <a:xfrm>
            <a:off x="457200" y="2564904"/>
            <a:ext cx="8229600" cy="3561259"/>
          </a:xfrm>
        </p:spPr>
        <p:txBody>
          <a:bodyPr/>
          <a:lstStyle/>
          <a:p>
            <a:r>
              <a:rPr lang="fa-IR" dirty="0">
                <a:cs typeface="B Titr" panose="00000700000000000000" pitchFamily="2" charset="-78"/>
              </a:rPr>
              <a:t>انتظار می رود در پایان این جلسه، فراگیران:</a:t>
            </a:r>
            <a:endParaRPr lang="en-US" dirty="0">
              <a:cs typeface="B Titr" panose="00000700000000000000" pitchFamily="2" charset="-78"/>
            </a:endParaRPr>
          </a:p>
          <a:p>
            <a:pPr marL="0" indent="0">
              <a:buNone/>
            </a:pPr>
            <a:endParaRPr lang="fa-IR" dirty="0">
              <a:cs typeface="B Titr" panose="00000700000000000000" pitchFamily="2" charset="-78"/>
            </a:endParaRPr>
          </a:p>
          <a:p>
            <a:pPr marL="457200" indent="-457200">
              <a:buFont typeface="+mj-lt"/>
              <a:buAutoNum type="arabicPeriod"/>
            </a:pPr>
            <a:r>
              <a:rPr lang="fa-IR" b="1" dirty="0"/>
              <a:t>با اثرات روانشناختی بلایا آشنا شوند.</a:t>
            </a:r>
          </a:p>
          <a:p>
            <a:pPr marL="457200" indent="-457200">
              <a:buFont typeface="+mj-lt"/>
              <a:buAutoNum type="arabicPeriod"/>
            </a:pPr>
            <a:r>
              <a:rPr lang="fa-IR" b="1" dirty="0"/>
              <a:t>انواع اثرات روانشناختی بلایا را نام برده و خصوصیات آنها را بشمارند.</a:t>
            </a:r>
          </a:p>
          <a:p>
            <a:pPr marL="457200" indent="-457200">
              <a:buFont typeface="+mj-lt"/>
              <a:buAutoNum type="arabicPeriod"/>
            </a:pPr>
            <a:r>
              <a:rPr lang="fa-IR" b="1" dirty="0"/>
              <a:t>با راه های مقابله و کنترل اثرات روانشناختی بلایا آشنا شده و بتوانند آنها را در عمل به کار گیرند. </a:t>
            </a:r>
          </a:p>
        </p:txBody>
      </p:sp>
    </p:spTree>
    <p:extLst>
      <p:ext uri="{BB962C8B-B14F-4D97-AF65-F5344CB8AC3E}">
        <p14:creationId xmlns:p14="http://schemas.microsoft.com/office/powerpoint/2010/main" val="2458682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2800" b="1" dirty="0">
                <a:effectLst/>
                <a:latin typeface="Times New Roman"/>
                <a:ea typeface="Times New Roman"/>
                <a:cs typeface="B Titr" panose="00000700000000000000" pitchFamily="2" charset="-78"/>
              </a:rPr>
              <a:t>فقدان و سوگ</a:t>
            </a:r>
            <a:endParaRPr lang="fa-IR" dirty="0"/>
          </a:p>
        </p:txBody>
      </p:sp>
      <p:sp>
        <p:nvSpPr>
          <p:cNvPr id="3" name="Content Placeholder 2"/>
          <p:cNvSpPr>
            <a:spLocks noGrp="1"/>
          </p:cNvSpPr>
          <p:nvPr>
            <p:ph idx="1"/>
          </p:nvPr>
        </p:nvSpPr>
        <p:spPr/>
        <p:txBody>
          <a:bodyPr>
            <a:normAutofit lnSpcReduction="10000"/>
          </a:bodyPr>
          <a:lstStyle/>
          <a:p>
            <a:r>
              <a:rPr lang="fa-IR" dirty="0">
                <a:latin typeface="Arial"/>
                <a:ea typeface="Times New Roman"/>
                <a:cs typeface="B Nazanin"/>
              </a:rPr>
              <a:t>د</a:t>
            </a:r>
            <a:r>
              <a:rPr lang="fa-IR" b="1" dirty="0">
                <a:latin typeface="Arial"/>
                <a:ea typeface="Times New Roman"/>
                <a:cs typeface="B Nazanin"/>
              </a:rPr>
              <a:t>ر واقع سوگ فرآيندی است که نهايتاً منجر به پذيرش ترک وابستگي‌ها توسط انسان مي‌گردد. </a:t>
            </a:r>
          </a:p>
          <a:p>
            <a:r>
              <a:rPr lang="fa-IR" b="1" dirty="0">
                <a:latin typeface="Arial"/>
                <a:ea typeface="Times New Roman"/>
                <a:cs typeface="B Nazanin"/>
              </a:rPr>
              <a:t>در موارد زیر  احتمال بروز سوگ بيمارگونه افزايش مي‌يابد:</a:t>
            </a:r>
          </a:p>
          <a:p>
            <a:pPr marL="0" indent="0">
              <a:buNone/>
            </a:pPr>
            <a:r>
              <a:rPr lang="fa-IR" b="1" dirty="0">
                <a:solidFill>
                  <a:srgbClr val="FF0000"/>
                </a:solidFill>
                <a:latin typeface="Arial"/>
                <a:ea typeface="Times New Roman"/>
                <a:cs typeface="B Nazanin"/>
              </a:rPr>
              <a:t>                - در مواردی که فقدان بسيار وسيع باشد</a:t>
            </a:r>
          </a:p>
          <a:p>
            <a:pPr marL="0" indent="0">
              <a:buNone/>
            </a:pPr>
            <a:r>
              <a:rPr lang="fa-IR" b="1" dirty="0">
                <a:solidFill>
                  <a:srgbClr val="FF0000"/>
                </a:solidFill>
                <a:latin typeface="Arial"/>
                <a:ea typeface="Times New Roman"/>
                <a:cs typeface="B Nazanin"/>
              </a:rPr>
              <a:t>                - همراه با وحشت زدگی فراوان رخ داده باشد</a:t>
            </a:r>
          </a:p>
          <a:p>
            <a:pPr marL="0" indent="0">
              <a:buNone/>
            </a:pPr>
            <a:r>
              <a:rPr lang="fa-IR" b="1" dirty="0">
                <a:solidFill>
                  <a:srgbClr val="FF0000"/>
                </a:solidFill>
                <a:latin typeface="Arial"/>
                <a:ea typeface="Times New Roman"/>
                <a:cs typeface="B Nazanin"/>
              </a:rPr>
              <a:t>                - يا بسيار سريع رخ دهد</a:t>
            </a:r>
          </a:p>
          <a:p>
            <a:pPr marL="0" indent="0">
              <a:buNone/>
            </a:pPr>
            <a:r>
              <a:rPr lang="fa-IR" b="1" dirty="0">
                <a:solidFill>
                  <a:srgbClr val="FF0000"/>
                </a:solidFill>
                <a:latin typeface="Arial"/>
                <a:ea typeface="Times New Roman"/>
                <a:cs typeface="B Nazanin"/>
              </a:rPr>
              <a:t>                - درمواردی که فرد از قبل آسيب پذيری بالايی داشته باشد </a:t>
            </a:r>
          </a:p>
          <a:p>
            <a:pPr marL="0" indent="0">
              <a:buNone/>
            </a:pPr>
            <a:r>
              <a:rPr lang="fa-IR" b="1" dirty="0">
                <a:solidFill>
                  <a:srgbClr val="FF0000"/>
                </a:solidFill>
                <a:latin typeface="Arial"/>
                <a:ea typeface="Times New Roman"/>
                <a:cs typeface="B Nazanin"/>
              </a:rPr>
              <a:t>                - منزوی بوده و فاقد شبکه حمايت اجتماعی بوده باشد </a:t>
            </a:r>
          </a:p>
          <a:p>
            <a:pPr marL="0" indent="0">
              <a:buNone/>
            </a:pPr>
            <a:r>
              <a:rPr lang="fa-IR" b="1" dirty="0">
                <a:solidFill>
                  <a:srgbClr val="FF0000"/>
                </a:solidFill>
                <a:latin typeface="Arial"/>
                <a:ea typeface="Times New Roman"/>
                <a:cs typeface="B Nazanin"/>
              </a:rPr>
              <a:t>                - دچار اختلالاتی از قبيل افسردگی بوده باشد</a:t>
            </a:r>
          </a:p>
          <a:p>
            <a:r>
              <a:rPr lang="fa-IR" b="1" dirty="0">
                <a:latin typeface="Arial"/>
                <a:ea typeface="Times New Roman"/>
                <a:cs typeface="B Nazanin"/>
              </a:rPr>
              <a:t>افرادی که به نوعی خود را در بروز حادثه و يا ميزان اثرات ناشی از آن دخيل مي‌دانند بيشتر مستعد واکنش های غيرطبيعی به هنگام سوگواری هستند.  </a:t>
            </a:r>
            <a:endParaRPr lang="fa-IR" b="1" dirty="0"/>
          </a:p>
        </p:txBody>
      </p:sp>
    </p:spTree>
    <p:extLst>
      <p:ext uri="{BB962C8B-B14F-4D97-AF65-F5344CB8AC3E}">
        <p14:creationId xmlns:p14="http://schemas.microsoft.com/office/powerpoint/2010/main" val="35955205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nSpc>
                <a:spcPct val="150000"/>
              </a:lnSpc>
            </a:pPr>
            <a:r>
              <a:rPr lang="fa-IR" b="1" dirty="0">
                <a:effectLst/>
                <a:latin typeface="Arial"/>
                <a:ea typeface="Times New Roman"/>
                <a:cs typeface="B Titr" panose="00000700000000000000" pitchFamily="2" charset="-78"/>
              </a:rPr>
              <a:t>چرخه سوگ</a:t>
            </a:r>
            <a:endParaRPr lang="fa-IR" dirty="0">
              <a:cs typeface="B Titr" panose="00000700000000000000" pitchFamily="2" charset="-78"/>
            </a:endParaRPr>
          </a:p>
        </p:txBody>
      </p:sp>
      <p:sp>
        <p:nvSpPr>
          <p:cNvPr id="3" name="Content Placeholder 2"/>
          <p:cNvSpPr>
            <a:spLocks noGrp="1"/>
          </p:cNvSpPr>
          <p:nvPr>
            <p:ph idx="1"/>
          </p:nvPr>
        </p:nvSpPr>
        <p:spPr/>
        <p:txBody>
          <a:bodyPr>
            <a:normAutofit fontScale="70000" lnSpcReduction="20000"/>
          </a:bodyPr>
          <a:lstStyle/>
          <a:p>
            <a:pPr algn="justLow">
              <a:lnSpc>
                <a:spcPct val="150000"/>
              </a:lnSpc>
            </a:pPr>
            <a:r>
              <a:rPr lang="fa-IR" b="1" dirty="0">
                <a:latin typeface="Arial"/>
                <a:ea typeface="Times New Roman"/>
                <a:cs typeface="B Nazanin"/>
              </a:rPr>
              <a:t>نا اميدي حاد با خصوصيات کرختي و اعتراض</a:t>
            </a:r>
          </a:p>
          <a:p>
            <a:pPr algn="justLow">
              <a:lnSpc>
                <a:spcPct val="150000"/>
              </a:lnSpc>
            </a:pPr>
            <a:r>
              <a:rPr lang="fa-IR" b="1" dirty="0">
                <a:latin typeface="Arial"/>
                <a:ea typeface="Times New Roman"/>
                <a:cs typeface="B Nazanin"/>
              </a:rPr>
              <a:t>ممکن است انکار يا پرخاشگری رخ دهد. </a:t>
            </a:r>
          </a:p>
          <a:p>
            <a:pPr algn="justLow">
              <a:lnSpc>
                <a:spcPct val="150000"/>
              </a:lnSpc>
            </a:pPr>
            <a:r>
              <a:rPr lang="fa-IR" b="1" dirty="0">
                <a:latin typeface="Arial"/>
                <a:ea typeface="Times New Roman"/>
                <a:cs typeface="B Nazanin"/>
              </a:rPr>
              <a:t>اين مرحله از چند دقيقه تا چند روز به طول می انجامد و ممکن است در سير سوگواری هر از چند گاهی به سراغ فرد داغديده. بيايد. </a:t>
            </a:r>
            <a:endParaRPr lang="en-US" sz="3600" b="1" dirty="0">
              <a:latin typeface="Arial"/>
              <a:ea typeface="Times New Roman"/>
            </a:endParaRPr>
          </a:p>
          <a:p>
            <a:pPr algn="justLow">
              <a:lnSpc>
                <a:spcPct val="150000"/>
              </a:lnSpc>
            </a:pPr>
            <a:r>
              <a:rPr lang="fa-IR" b="1" dirty="0">
                <a:latin typeface="Arial"/>
                <a:ea typeface="Times New Roman"/>
                <a:cs typeface="B Nazanin"/>
              </a:rPr>
              <a:t> حسرت شديد و جستجوي شخص از دست رفته . با بي قراري جسمانی و اشتغال  ذهنی با شخص مرده مشخص مي شود. اين مرحله ممکن است ماهها تا سالها  به شکلی تخفيف يافته  طول بکشد.</a:t>
            </a:r>
            <a:endParaRPr lang="en-US" sz="3600" b="1" dirty="0">
              <a:latin typeface="Arial"/>
              <a:ea typeface="Times New Roman"/>
            </a:endParaRPr>
          </a:p>
          <a:p>
            <a:pPr algn="justLow">
              <a:lnSpc>
                <a:spcPct val="150000"/>
              </a:lnSpc>
            </a:pPr>
            <a:r>
              <a:rPr lang="fa-IR" b="1" dirty="0">
                <a:latin typeface="Arial"/>
                <a:ea typeface="Times New Roman"/>
                <a:cs typeface="B Nazanin"/>
              </a:rPr>
              <a:t>نا اميدي  و نا بسامانی.  واقعيت از دست دادن تدريجا" درک  مي شود. شخص داغديده گوشه گير، بي تفاوت و کسل مي شود، علايق خود را به فعاليت های معمول زندگی از دست می دهد ، دچار کاهش وزن و بی خوابی می شود و دائما خاطرات شخص مرده را مرور مي کند. در اين مرحله فرد با احساس اجتناب ناپذير يأس مواجه است.</a:t>
            </a:r>
            <a:endParaRPr lang="en-US" sz="3600" b="1" dirty="0">
              <a:latin typeface="Arial"/>
              <a:ea typeface="Times New Roman"/>
            </a:endParaRPr>
          </a:p>
          <a:p>
            <a:pPr algn="justLow">
              <a:lnSpc>
                <a:spcPct val="150000"/>
              </a:lnSpc>
            </a:pPr>
            <a:r>
              <a:rPr lang="fa-IR" b="1" dirty="0">
                <a:latin typeface="Arial"/>
                <a:ea typeface="Times New Roman"/>
                <a:cs typeface="B Nazanin"/>
              </a:rPr>
              <a:t>سازمان يابی مجدد . جنبه هاي در دناک سوگ کاهش مي يابد و شخص داغديده احساس مي کند به زندگي عادی بر مي گردد. فرد از دست رفته با احساسی از شادی و تأثر به ياد آورده می شود.</a:t>
            </a:r>
            <a:endParaRPr lang="en-US" sz="3600" b="1" dirty="0">
              <a:effectLst/>
              <a:latin typeface="Arial"/>
              <a:ea typeface="Times New Roman"/>
            </a:endParaRPr>
          </a:p>
        </p:txBody>
      </p:sp>
    </p:spTree>
    <p:extLst>
      <p:ext uri="{BB962C8B-B14F-4D97-AF65-F5344CB8AC3E}">
        <p14:creationId xmlns:p14="http://schemas.microsoft.com/office/powerpoint/2010/main" val="37297205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effectLst/>
                <a:latin typeface="Arial"/>
                <a:ea typeface="Times New Roman"/>
                <a:cs typeface="B Titr" panose="00000700000000000000" pitchFamily="2" charset="-78"/>
              </a:rPr>
              <a:t>سوگ عارضه دار</a:t>
            </a:r>
          </a:p>
        </p:txBody>
      </p:sp>
      <p:sp>
        <p:nvSpPr>
          <p:cNvPr id="3" name="Content Placeholder 2"/>
          <p:cNvSpPr>
            <a:spLocks noGrp="1"/>
          </p:cNvSpPr>
          <p:nvPr>
            <p:ph idx="1"/>
          </p:nvPr>
        </p:nvSpPr>
        <p:spPr>
          <a:xfrm>
            <a:off x="457200" y="2636912"/>
            <a:ext cx="8229600" cy="3489251"/>
          </a:xfrm>
        </p:spPr>
        <p:txBody>
          <a:bodyPr>
            <a:normAutofit/>
          </a:bodyPr>
          <a:lstStyle/>
          <a:p>
            <a:r>
              <a:rPr lang="fa-IR" sz="2800" b="1" dirty="0">
                <a:latin typeface="Arial"/>
                <a:ea typeface="Times New Roman"/>
                <a:cs typeface="B Nazanin"/>
              </a:rPr>
              <a:t>مواردی است که</a:t>
            </a:r>
            <a:r>
              <a:rPr lang="fa-IR" sz="2800" b="1" i="1" dirty="0">
                <a:latin typeface="Arial"/>
                <a:ea typeface="Times New Roman"/>
                <a:cs typeface="B Nazanin"/>
              </a:rPr>
              <a:t> </a:t>
            </a:r>
            <a:r>
              <a:rPr lang="fa-IR" sz="2800" b="1" dirty="0">
                <a:latin typeface="Arial"/>
                <a:ea typeface="Times New Roman"/>
                <a:cs typeface="B Nazanin"/>
              </a:rPr>
              <a:t> واکنش سوگ </a:t>
            </a:r>
            <a:r>
              <a:rPr lang="fa-IR" sz="2800" b="1" dirty="0">
                <a:solidFill>
                  <a:srgbClr val="FF0000"/>
                </a:solidFill>
                <a:latin typeface="Arial"/>
                <a:ea typeface="Times New Roman"/>
                <a:cs typeface="B Nazanin"/>
              </a:rPr>
              <a:t>طی يک تا دو ماه </a:t>
            </a:r>
            <a:r>
              <a:rPr lang="fa-IR" sz="2800" b="1" dirty="0">
                <a:latin typeface="Arial"/>
                <a:ea typeface="Times New Roman"/>
                <a:cs typeface="B Nazanin"/>
              </a:rPr>
              <a:t>تخفيف نمی يابد، شدت علايم طی مدت سوگواری شديدتر از حدی است که انتظار مي‌رود، و يا تأخير بارزی در بروز علايم سوگ وجود دارد </a:t>
            </a:r>
          </a:p>
          <a:p>
            <a:r>
              <a:rPr lang="fa-IR" sz="2800" b="1" dirty="0">
                <a:latin typeface="Arial"/>
                <a:ea typeface="Times New Roman"/>
                <a:cs typeface="B Nazanin"/>
              </a:rPr>
              <a:t>سوگ بيمارگونه </a:t>
            </a:r>
          </a:p>
          <a:p>
            <a:r>
              <a:rPr lang="fa-IR" sz="2800" b="1" dirty="0">
                <a:latin typeface="Arial"/>
                <a:ea typeface="Times New Roman"/>
                <a:cs typeface="B Nazanin"/>
              </a:rPr>
              <a:t>نياز مند مداخله است</a:t>
            </a:r>
            <a:endParaRPr lang="fa-IR" sz="2800" b="1" dirty="0"/>
          </a:p>
        </p:txBody>
      </p:sp>
    </p:spTree>
    <p:extLst>
      <p:ext uri="{BB962C8B-B14F-4D97-AF65-F5344CB8AC3E}">
        <p14:creationId xmlns:p14="http://schemas.microsoft.com/office/powerpoint/2010/main" val="22764073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nSpc>
                <a:spcPct val="150000"/>
              </a:lnSpc>
            </a:pPr>
            <a:r>
              <a:rPr lang="fa-IR" sz="2800" b="1" dirty="0">
                <a:effectLst/>
                <a:latin typeface="Arial"/>
                <a:ea typeface="Times New Roman"/>
                <a:cs typeface="B Titr" panose="00000700000000000000" pitchFamily="2" charset="-78"/>
              </a:rPr>
              <a:t>سوگ  بيمار گونه </a:t>
            </a:r>
            <a:r>
              <a:rPr lang="en-US" sz="2800" b="1" dirty="0">
                <a:effectLst/>
                <a:latin typeface="Arial"/>
                <a:ea typeface="Times New Roman"/>
                <a:cs typeface="B Titr" panose="00000700000000000000" pitchFamily="2" charset="-78"/>
              </a:rPr>
              <a:t>Pathological or Abnormal Grief</a:t>
            </a:r>
            <a:endParaRPr lang="fa-IR" sz="2800" dirty="0">
              <a:cs typeface="B Titr" panose="00000700000000000000" pitchFamily="2" charset="-78"/>
            </a:endParaRPr>
          </a:p>
        </p:txBody>
      </p:sp>
      <p:sp>
        <p:nvSpPr>
          <p:cNvPr id="3" name="Content Placeholder 2"/>
          <p:cNvSpPr>
            <a:spLocks noGrp="1"/>
          </p:cNvSpPr>
          <p:nvPr>
            <p:ph idx="1"/>
          </p:nvPr>
        </p:nvSpPr>
        <p:spPr>
          <a:xfrm>
            <a:off x="457200" y="2132856"/>
            <a:ext cx="8229600" cy="3993307"/>
          </a:xfrm>
        </p:spPr>
        <p:txBody>
          <a:bodyPr>
            <a:normAutofit/>
          </a:bodyPr>
          <a:lstStyle/>
          <a:p>
            <a:pPr algn="justLow">
              <a:lnSpc>
                <a:spcPct val="150000"/>
              </a:lnSpc>
            </a:pPr>
            <a:r>
              <a:rPr lang="fa-IR" b="1" dirty="0">
                <a:latin typeface="Arial"/>
                <a:ea typeface="Times New Roman"/>
                <a:cs typeface="B Nazanin"/>
              </a:rPr>
              <a:t>در برخي افراد سير سوگ و سوگواري نا بهنجار است</a:t>
            </a:r>
          </a:p>
          <a:p>
            <a:pPr algn="justLow">
              <a:lnSpc>
                <a:spcPct val="150000"/>
              </a:lnSpc>
            </a:pPr>
            <a:r>
              <a:rPr lang="fa-IR" b="1" dirty="0">
                <a:latin typeface="Arial"/>
                <a:ea typeface="Times New Roman"/>
                <a:cs typeface="B Nazanin"/>
              </a:rPr>
              <a:t>سوگ بيمار گونه ممکن است به اشكال گوناگوني از فقدان يا تاخير سوگ گرفته تا واکنشی بسيار شديدي و طولاني يا همراهی  افکار خودکشي يا نشانه هاي بارز روانپريشي، تظاهر کند.</a:t>
            </a:r>
          </a:p>
          <a:p>
            <a:pPr marL="0" indent="0" algn="justLow">
              <a:lnSpc>
                <a:spcPct val="150000"/>
              </a:lnSpc>
              <a:buNone/>
            </a:pPr>
            <a:endParaRPr lang="en-US" sz="3600" b="1" dirty="0">
              <a:latin typeface="Arial"/>
              <a:ea typeface="Times New Roman"/>
            </a:endParaRPr>
          </a:p>
          <a:p>
            <a:endParaRPr lang="fa-IR" dirty="0"/>
          </a:p>
        </p:txBody>
      </p:sp>
    </p:spTree>
    <p:extLst>
      <p:ext uri="{BB962C8B-B14F-4D97-AF65-F5344CB8AC3E}">
        <p14:creationId xmlns:p14="http://schemas.microsoft.com/office/powerpoint/2010/main" val="30875432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342900" marR="342900">
              <a:lnSpc>
                <a:spcPct val="150000"/>
              </a:lnSpc>
              <a:tabLst>
                <a:tab pos="330200" algn="l"/>
              </a:tabLst>
            </a:pPr>
            <a:r>
              <a:rPr lang="fa-IR" sz="3600" dirty="0">
                <a:effectLst/>
                <a:latin typeface="Arial"/>
                <a:ea typeface="Times New Roman"/>
                <a:cs typeface="B Titr" panose="00000700000000000000" pitchFamily="2" charset="-78"/>
              </a:rPr>
              <a:t>برخی علايم خطر در سوگ عبارتند از:</a:t>
            </a:r>
            <a:endParaRPr lang="en-US" sz="3600" b="1" dirty="0">
              <a:effectLst/>
              <a:latin typeface="Arial"/>
              <a:ea typeface="Times New Roman"/>
              <a:cs typeface="B Titr" panose="00000700000000000000" pitchFamily="2" charset="-78"/>
            </a:endParaRPr>
          </a:p>
        </p:txBody>
      </p:sp>
      <p:sp>
        <p:nvSpPr>
          <p:cNvPr id="3" name="Content Placeholder 2"/>
          <p:cNvSpPr>
            <a:spLocks noGrp="1"/>
          </p:cNvSpPr>
          <p:nvPr>
            <p:ph idx="1"/>
          </p:nvPr>
        </p:nvSpPr>
        <p:spPr>
          <a:xfrm>
            <a:off x="457200" y="2420888"/>
            <a:ext cx="8229600" cy="3705275"/>
          </a:xfrm>
        </p:spPr>
        <p:txBody>
          <a:bodyPr/>
          <a:lstStyle/>
          <a:p>
            <a:pPr marR="571500" lvl="0" algn="justLow">
              <a:lnSpc>
                <a:spcPct val="150000"/>
              </a:lnSpc>
              <a:buFont typeface="Times New Roman"/>
              <a:buChar char="-"/>
              <a:tabLst>
                <a:tab pos="330200" algn="l"/>
                <a:tab pos="571500" algn="l"/>
              </a:tabLst>
            </a:pPr>
            <a:r>
              <a:rPr lang="fa-IR" b="1" dirty="0">
                <a:latin typeface="Arial"/>
                <a:ea typeface="Times New Roman"/>
                <a:cs typeface="B Nazanin"/>
              </a:rPr>
              <a:t>پرهيز از ابراز احساسات يا کوچک شمردن آن ها</a:t>
            </a:r>
            <a:endParaRPr lang="en-US" sz="3600" b="1" dirty="0">
              <a:latin typeface="Arial"/>
              <a:ea typeface="Times New Roman"/>
              <a:cs typeface="B Yagut"/>
            </a:endParaRPr>
          </a:p>
          <a:p>
            <a:pPr marR="571500" lvl="0" algn="justLow">
              <a:lnSpc>
                <a:spcPct val="150000"/>
              </a:lnSpc>
              <a:buFont typeface="Times New Roman"/>
              <a:buChar char="-"/>
              <a:tabLst>
                <a:tab pos="330200" algn="l"/>
                <a:tab pos="571500" algn="l"/>
              </a:tabLst>
            </a:pPr>
            <a:r>
              <a:rPr lang="fa-IR" b="1" dirty="0">
                <a:latin typeface="Arial"/>
                <a:ea typeface="Times New Roman"/>
                <a:cs typeface="B Nazanin"/>
              </a:rPr>
              <a:t>روی آوردن به مواد مخدر، الكل  يا خود درمانی با دارو</a:t>
            </a:r>
            <a:endParaRPr lang="en-US" sz="3600" b="1" dirty="0">
              <a:latin typeface="Arial"/>
              <a:ea typeface="Times New Roman"/>
              <a:cs typeface="B Yagut"/>
            </a:endParaRPr>
          </a:p>
          <a:p>
            <a:pPr marR="571500" lvl="0" algn="justLow">
              <a:lnSpc>
                <a:spcPct val="150000"/>
              </a:lnSpc>
              <a:buFont typeface="Times New Roman"/>
              <a:buChar char="-"/>
              <a:tabLst>
                <a:tab pos="330200" algn="l"/>
                <a:tab pos="571500" algn="l"/>
              </a:tabLst>
            </a:pPr>
            <a:r>
              <a:rPr lang="fa-IR" b="1" dirty="0">
                <a:latin typeface="Arial"/>
                <a:ea typeface="Times New Roman"/>
                <a:cs typeface="B Nazanin"/>
              </a:rPr>
              <a:t>خصومت و پرخاشگری نسبت  به ديگرا ن</a:t>
            </a:r>
            <a:endParaRPr lang="en-US" sz="3600" b="1" dirty="0">
              <a:latin typeface="Arial"/>
              <a:ea typeface="Times New Roman"/>
              <a:cs typeface="B Yagut"/>
            </a:endParaRPr>
          </a:p>
          <a:p>
            <a:pPr marR="571500" lvl="0" algn="justLow">
              <a:lnSpc>
                <a:spcPct val="150000"/>
              </a:lnSpc>
              <a:buFont typeface="Times New Roman"/>
              <a:buChar char="-"/>
              <a:tabLst>
                <a:tab pos="330200" algn="l"/>
                <a:tab pos="571500" algn="l"/>
              </a:tabLst>
            </a:pPr>
            <a:r>
              <a:rPr lang="fa-IR" b="1" dirty="0">
                <a:latin typeface="Arial"/>
                <a:ea typeface="Times New Roman"/>
                <a:cs typeface="B Nazanin"/>
              </a:rPr>
              <a:t>بيش از حد معمول و به شکلی افراطی خود را به کار و فعاليت مشغول کردن</a:t>
            </a:r>
            <a:endParaRPr lang="en-US" sz="3600" b="1" dirty="0">
              <a:latin typeface="Arial"/>
              <a:ea typeface="Times New Roman"/>
              <a:cs typeface="B Yagut"/>
            </a:endParaRPr>
          </a:p>
          <a:p>
            <a:endParaRPr lang="fa-IR" dirty="0"/>
          </a:p>
        </p:txBody>
      </p:sp>
    </p:spTree>
    <p:extLst>
      <p:ext uri="{BB962C8B-B14F-4D97-AF65-F5344CB8AC3E}">
        <p14:creationId xmlns:p14="http://schemas.microsoft.com/office/powerpoint/2010/main" val="42434579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درمان سوگ</a:t>
            </a:r>
          </a:p>
        </p:txBody>
      </p:sp>
      <p:sp>
        <p:nvSpPr>
          <p:cNvPr id="3" name="Content Placeholder 2"/>
          <p:cNvSpPr>
            <a:spLocks noGrp="1"/>
          </p:cNvSpPr>
          <p:nvPr>
            <p:ph idx="1"/>
          </p:nvPr>
        </p:nvSpPr>
        <p:spPr>
          <a:xfrm>
            <a:off x="457200" y="2132856"/>
            <a:ext cx="8229600" cy="3993307"/>
          </a:xfrm>
        </p:spPr>
        <p:txBody>
          <a:bodyPr/>
          <a:lstStyle/>
          <a:p>
            <a:pPr lvl="0" fontAlgn="base">
              <a:spcAft>
                <a:spcPct val="0"/>
              </a:spcAft>
              <a:buClr>
                <a:srgbClr val="FFCC00"/>
              </a:buClr>
              <a:buSzPct val="70000"/>
              <a:buFont typeface="Wingdings" pitchFamily="2" charset="2"/>
              <a:buChar char="n"/>
            </a:pPr>
            <a:r>
              <a:rPr lang="fa-IR" altLang="fa-IR" sz="3200" b="1" kern="0" dirty="0">
                <a:solidFill>
                  <a:srgbClr val="FF0000"/>
                </a:solidFill>
                <a:latin typeface="Garamond"/>
              </a:rPr>
              <a:t>به افراد اجازه داده شود در مورد احساساتشان صحبت كنند(اعم از احساسات مثبت ومنفي)</a:t>
            </a:r>
          </a:p>
          <a:p>
            <a:pPr lvl="0" fontAlgn="base">
              <a:spcAft>
                <a:spcPct val="0"/>
              </a:spcAft>
              <a:buClr>
                <a:srgbClr val="FFCC00"/>
              </a:buClr>
              <a:buSzPct val="70000"/>
              <a:buFont typeface="Wingdings" pitchFamily="2" charset="2"/>
              <a:buChar char="n"/>
            </a:pPr>
            <a:r>
              <a:rPr lang="fa-IR" altLang="fa-IR" sz="3200" b="1" kern="0" dirty="0">
                <a:solidFill>
                  <a:srgbClr val="FF0000"/>
                </a:solidFill>
                <a:latin typeface="Garamond"/>
              </a:rPr>
              <a:t>ممكن است مدتي به درمانگر بچسبند.</a:t>
            </a:r>
            <a:r>
              <a:rPr lang="en-US" altLang="fa-IR" sz="3200" b="1" kern="0" dirty="0">
                <a:solidFill>
                  <a:srgbClr val="FF0000"/>
                </a:solidFill>
                <a:latin typeface="Garamond"/>
              </a:rPr>
              <a:t>attachment </a:t>
            </a:r>
          </a:p>
          <a:p>
            <a:pPr lvl="0" fontAlgn="base">
              <a:spcAft>
                <a:spcPct val="0"/>
              </a:spcAft>
              <a:buClr>
                <a:srgbClr val="FFCC00"/>
              </a:buClr>
              <a:buSzPct val="70000"/>
              <a:buFont typeface="Wingdings" pitchFamily="2" charset="2"/>
              <a:buChar char="n"/>
            </a:pPr>
            <a:r>
              <a:rPr lang="fa-IR" altLang="fa-IR" sz="3200" b="1" kern="0" dirty="0">
                <a:solidFill>
                  <a:srgbClr val="FF0000"/>
                </a:solidFill>
                <a:latin typeface="Garamond"/>
              </a:rPr>
              <a:t>درمانگر بايد بتدريج افراد را سمت مسئوليت و خوداتكايي سوق بدهد.</a:t>
            </a:r>
          </a:p>
          <a:p>
            <a:pPr lvl="0" fontAlgn="base">
              <a:spcAft>
                <a:spcPct val="0"/>
              </a:spcAft>
              <a:buClr>
                <a:srgbClr val="FFCC00"/>
              </a:buClr>
              <a:buSzPct val="70000"/>
              <a:buFont typeface="Wingdings" pitchFamily="2" charset="2"/>
              <a:buChar char="n"/>
            </a:pPr>
            <a:r>
              <a:rPr lang="fa-IR" altLang="fa-IR" sz="3200" b="1" kern="0" dirty="0">
                <a:solidFill>
                  <a:srgbClr val="FF0000"/>
                </a:solidFill>
                <a:latin typeface="Garamond"/>
              </a:rPr>
              <a:t>درمان بايد حمايتي باشد.</a:t>
            </a:r>
            <a:endParaRPr lang="en-US" altLang="fa-IR" sz="3200" b="1" kern="0" dirty="0">
              <a:solidFill>
                <a:srgbClr val="FF0000"/>
              </a:solidFill>
              <a:latin typeface="Garamond"/>
            </a:endParaRPr>
          </a:p>
          <a:p>
            <a:endParaRPr lang="fa-IR" dirty="0"/>
          </a:p>
        </p:txBody>
      </p:sp>
    </p:spTree>
    <p:extLst>
      <p:ext uri="{BB962C8B-B14F-4D97-AF65-F5344CB8AC3E}">
        <p14:creationId xmlns:p14="http://schemas.microsoft.com/office/powerpoint/2010/main" val="39956453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rrowheads="1"/>
          </p:cNvSpPr>
          <p:nvPr>
            <p:ph type="title"/>
          </p:nvPr>
        </p:nvSpPr>
        <p:spPr/>
        <p:txBody>
          <a:bodyPr/>
          <a:lstStyle/>
          <a:p>
            <a:pPr rtl="1"/>
            <a:r>
              <a:rPr lang="fa-IR" altLang="fa-IR" sz="5400" dirty="0">
                <a:cs typeface="B Titr" panose="00000700000000000000" pitchFamily="2" charset="-78"/>
              </a:rPr>
              <a:t> اضطراب</a:t>
            </a:r>
            <a:endParaRPr lang="en-US" altLang="fa-IR" sz="5400" dirty="0">
              <a:cs typeface="B Titr" panose="00000700000000000000" pitchFamily="2" charset="-78"/>
            </a:endParaRPr>
          </a:p>
        </p:txBody>
      </p:sp>
      <p:sp>
        <p:nvSpPr>
          <p:cNvPr id="5123" name="Rectangle 3"/>
          <p:cNvSpPr>
            <a:spLocks noGrp="1" noRot="1" noChangeArrowheads="1"/>
          </p:cNvSpPr>
          <p:nvPr>
            <p:ph type="body" idx="1"/>
          </p:nvPr>
        </p:nvSpPr>
        <p:spPr/>
        <p:txBody>
          <a:bodyPr/>
          <a:lstStyle/>
          <a:p>
            <a:pPr algn="r" rtl="1"/>
            <a:r>
              <a:rPr lang="fa-IR" altLang="fa-IR" sz="3600" b="1" dirty="0">
                <a:cs typeface="B Mitra" panose="00000400000000000000" pitchFamily="2" charset="-78"/>
              </a:rPr>
              <a:t>احساس ناخوشايند ذهني، بيم، ناراحتي، تنش و دلواپسي مبهم همراه با علايم جسمي شامل: </a:t>
            </a:r>
            <a:r>
              <a:rPr lang="fa-IR" altLang="fa-IR" sz="3600" b="1" dirty="0">
                <a:solidFill>
                  <a:srgbClr val="0070C0"/>
                </a:solidFill>
                <a:cs typeface="B Mitra" panose="00000400000000000000" pitchFamily="2" charset="-78"/>
              </a:rPr>
              <a:t>احساس خالي شدن سر دل، تنگي قفسه سينه، تپش قلب، تعريق، سردرد و بيقراري</a:t>
            </a:r>
          </a:p>
          <a:p>
            <a:pPr marL="0" indent="0" algn="r" rtl="1">
              <a:buNone/>
            </a:pPr>
            <a:endParaRPr lang="fa-IR" altLang="fa-IR" sz="3600" b="1" dirty="0">
              <a:cs typeface="B Mitra" panose="00000400000000000000" pitchFamily="2" charset="-78"/>
            </a:endParaRPr>
          </a:p>
          <a:p>
            <a:pPr algn="r" rtl="1"/>
            <a:r>
              <a:rPr lang="fa-IR" altLang="fa-IR" sz="3600" b="1" dirty="0">
                <a:cs typeface="B Mitra" panose="00000400000000000000" pitchFamily="2" charset="-78"/>
              </a:rPr>
              <a:t>برطرف شدن با رفع عامل خطر</a:t>
            </a:r>
            <a:endParaRPr lang="en-US" altLang="fa-IR" sz="3600" b="1" dirty="0">
              <a:cs typeface="B Mitra" panose="00000400000000000000" pitchFamily="2" charset="-78"/>
            </a:endParaRPr>
          </a:p>
        </p:txBody>
      </p:sp>
    </p:spTree>
    <p:extLst>
      <p:ext uri="{BB962C8B-B14F-4D97-AF65-F5344CB8AC3E}">
        <p14:creationId xmlns:p14="http://schemas.microsoft.com/office/powerpoint/2010/main" val="18340773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p:txBody>
          <a:bodyPr/>
          <a:lstStyle/>
          <a:p>
            <a:pPr rtl="1"/>
            <a:r>
              <a:rPr lang="fa-IR" altLang="fa-IR" sz="6000" dirty="0">
                <a:cs typeface="B Titr" panose="00000700000000000000" pitchFamily="2" charset="-78"/>
              </a:rPr>
              <a:t>تفاوت</a:t>
            </a:r>
            <a:r>
              <a:rPr lang="fa-IR" altLang="fa-IR" sz="5400" dirty="0">
                <a:cs typeface="B Titr" panose="00000700000000000000" pitchFamily="2" charset="-78"/>
              </a:rPr>
              <a:t> اضطراب و ترس</a:t>
            </a:r>
            <a:endParaRPr lang="en-US" altLang="fa-IR" sz="5400" dirty="0">
              <a:cs typeface="B Titr" panose="00000700000000000000" pitchFamily="2" charset="-78"/>
            </a:endParaRPr>
          </a:p>
        </p:txBody>
      </p:sp>
      <p:sp>
        <p:nvSpPr>
          <p:cNvPr id="6147" name="Rectangle 3"/>
          <p:cNvSpPr>
            <a:spLocks noGrp="1" noRot="1" noChangeArrowheads="1"/>
          </p:cNvSpPr>
          <p:nvPr>
            <p:ph type="body" idx="1"/>
          </p:nvPr>
        </p:nvSpPr>
        <p:spPr>
          <a:xfrm>
            <a:off x="457200" y="2132856"/>
            <a:ext cx="8229600" cy="3993307"/>
          </a:xfrm>
        </p:spPr>
        <p:txBody>
          <a:bodyPr/>
          <a:lstStyle/>
          <a:p>
            <a:pPr algn="r" rtl="1"/>
            <a:r>
              <a:rPr lang="fa-IR" altLang="fa-IR" sz="4400" b="1" dirty="0">
                <a:solidFill>
                  <a:srgbClr val="FF0000"/>
                </a:solidFill>
              </a:rPr>
              <a:t>ترس: </a:t>
            </a:r>
            <a:r>
              <a:rPr lang="fa-IR" altLang="fa-IR" sz="4400" b="1" dirty="0"/>
              <a:t>در پاسخ به خطري معلوم، بيروني، معين، با منشأ غير تعارضي</a:t>
            </a:r>
          </a:p>
          <a:p>
            <a:pPr marL="0" indent="0" algn="r" rtl="1">
              <a:buNone/>
            </a:pPr>
            <a:endParaRPr lang="fa-IR" altLang="fa-IR" sz="4400" b="1" dirty="0"/>
          </a:p>
          <a:p>
            <a:pPr algn="r" rtl="1"/>
            <a:r>
              <a:rPr lang="fa-IR" altLang="fa-IR" sz="4400" b="1" dirty="0">
                <a:solidFill>
                  <a:srgbClr val="FF0000"/>
                </a:solidFill>
              </a:rPr>
              <a:t>اضطراب: </a:t>
            </a:r>
            <a:r>
              <a:rPr lang="fa-IR" altLang="fa-IR" sz="4400" b="1" dirty="0"/>
              <a:t>در پاسخ به تهديدي نامعلوم، دروني، مبهم، با منشأ تعارضي</a:t>
            </a:r>
            <a:endParaRPr lang="en-US" altLang="fa-IR" sz="4400" b="1" dirty="0"/>
          </a:p>
        </p:txBody>
      </p:sp>
    </p:spTree>
    <p:extLst>
      <p:ext uri="{BB962C8B-B14F-4D97-AF65-F5344CB8AC3E}">
        <p14:creationId xmlns:p14="http://schemas.microsoft.com/office/powerpoint/2010/main" val="13272184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rrowheads="1"/>
          </p:cNvSpPr>
          <p:nvPr>
            <p:ph type="title"/>
          </p:nvPr>
        </p:nvSpPr>
        <p:spPr/>
        <p:txBody>
          <a:bodyPr/>
          <a:lstStyle/>
          <a:p>
            <a:pPr rtl="1"/>
            <a:r>
              <a:rPr lang="fa-IR" altLang="fa-IR" dirty="0">
                <a:cs typeface="B Titr" panose="00000700000000000000" pitchFamily="2" charset="-78"/>
              </a:rPr>
              <a:t>انواع اضطراب</a:t>
            </a:r>
            <a:endParaRPr lang="en-US" altLang="fa-IR" dirty="0">
              <a:cs typeface="B Titr" panose="00000700000000000000" pitchFamily="2" charset="-78"/>
            </a:endParaRPr>
          </a:p>
        </p:txBody>
      </p:sp>
      <p:sp>
        <p:nvSpPr>
          <p:cNvPr id="8195" name="Rectangle 3"/>
          <p:cNvSpPr>
            <a:spLocks noGrp="1" noRot="1" noChangeArrowheads="1"/>
          </p:cNvSpPr>
          <p:nvPr>
            <p:ph type="body" idx="1"/>
          </p:nvPr>
        </p:nvSpPr>
        <p:spPr>
          <a:xfrm>
            <a:off x="457200" y="2348880"/>
            <a:ext cx="8229600" cy="3777283"/>
          </a:xfrm>
        </p:spPr>
        <p:txBody>
          <a:bodyPr/>
          <a:lstStyle/>
          <a:p>
            <a:pPr algn="r" rtl="1"/>
            <a:r>
              <a:rPr lang="fa-IR" altLang="fa-IR" sz="3600" b="1" dirty="0"/>
              <a:t>اختلال هراس</a:t>
            </a:r>
          </a:p>
          <a:p>
            <a:pPr algn="r" rtl="1"/>
            <a:r>
              <a:rPr lang="fa-IR" altLang="fa-IR" sz="3600" b="1" dirty="0"/>
              <a:t>اختلال اضطراب منتشر</a:t>
            </a:r>
          </a:p>
          <a:p>
            <a:pPr algn="r" rtl="1"/>
            <a:r>
              <a:rPr lang="fa-IR" altLang="fa-IR" sz="3600" b="1" dirty="0"/>
              <a:t>ترس معين</a:t>
            </a:r>
          </a:p>
          <a:p>
            <a:pPr algn="r" rtl="1"/>
            <a:r>
              <a:rPr lang="fa-IR" altLang="fa-IR" sz="3600" b="1" dirty="0"/>
              <a:t>جامعه ترسي</a:t>
            </a:r>
          </a:p>
        </p:txBody>
      </p:sp>
    </p:spTree>
    <p:extLst>
      <p:ext uri="{BB962C8B-B14F-4D97-AF65-F5344CB8AC3E}">
        <p14:creationId xmlns:p14="http://schemas.microsoft.com/office/powerpoint/2010/main" val="36663104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p:nvPr>
        </p:nvSpPr>
        <p:spPr/>
        <p:txBody>
          <a:bodyPr>
            <a:normAutofit/>
          </a:bodyPr>
          <a:lstStyle/>
          <a:p>
            <a:pPr rtl="1"/>
            <a:r>
              <a:rPr lang="fa-IR" altLang="fa-IR" sz="3200" dirty="0">
                <a:cs typeface="B Titr" panose="00000700000000000000" pitchFamily="2" charset="-78"/>
              </a:rPr>
              <a:t>اختلال اضطراب فراگير </a:t>
            </a:r>
            <a:r>
              <a:rPr lang="en-US" altLang="fa-IR" sz="3200" dirty="0">
                <a:cs typeface="B Titr" panose="00000700000000000000" pitchFamily="2" charset="-78"/>
              </a:rPr>
              <a:t>Generalized Anxiety Disorder</a:t>
            </a:r>
          </a:p>
        </p:txBody>
      </p:sp>
      <p:sp>
        <p:nvSpPr>
          <p:cNvPr id="9219" name="Rectangle 3"/>
          <p:cNvSpPr>
            <a:spLocks noGrp="1" noRot="1" noChangeArrowheads="1"/>
          </p:cNvSpPr>
          <p:nvPr>
            <p:ph type="body" idx="1"/>
          </p:nvPr>
        </p:nvSpPr>
        <p:spPr>
          <a:xfrm>
            <a:off x="457200" y="2420888"/>
            <a:ext cx="8229600" cy="3705275"/>
          </a:xfrm>
        </p:spPr>
        <p:txBody>
          <a:bodyPr/>
          <a:lstStyle/>
          <a:p>
            <a:pPr algn="r" rtl="1"/>
            <a:r>
              <a:rPr lang="fa-IR" altLang="fa-IR" sz="3600" b="1" dirty="0"/>
              <a:t>نگراني مفرط همراه با علايم جسمي منجر به اختلال چشمگير كاركرد </a:t>
            </a:r>
          </a:p>
          <a:p>
            <a:pPr algn="r" rtl="1"/>
            <a:r>
              <a:rPr lang="fa-IR" altLang="fa-IR" sz="3600" b="1" dirty="0"/>
              <a:t>شايع با شيوع 8-3 %</a:t>
            </a:r>
          </a:p>
          <a:p>
            <a:pPr algn="r" rtl="1"/>
            <a:r>
              <a:rPr lang="fa-IR" altLang="fa-IR" sz="3600" b="1" dirty="0"/>
              <a:t>زنان دو برابر مردان</a:t>
            </a:r>
          </a:p>
        </p:txBody>
      </p:sp>
    </p:spTree>
    <p:extLst>
      <p:ext uri="{BB962C8B-B14F-4D97-AF65-F5344CB8AC3E}">
        <p14:creationId xmlns:p14="http://schemas.microsoft.com/office/powerpoint/2010/main" val="3779101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600" dirty="0">
                <a:cs typeface="B Titr" panose="00000700000000000000" pitchFamily="2" charset="-78"/>
              </a:rPr>
              <a:t>بلایا و اثرات روانشناختی آنها: شواهد</a:t>
            </a:r>
          </a:p>
        </p:txBody>
      </p:sp>
      <p:sp>
        <p:nvSpPr>
          <p:cNvPr id="3" name="Content Placeholder 2"/>
          <p:cNvSpPr>
            <a:spLocks noGrp="1"/>
          </p:cNvSpPr>
          <p:nvPr>
            <p:ph idx="1"/>
          </p:nvPr>
        </p:nvSpPr>
        <p:spPr/>
        <p:txBody>
          <a:bodyPr/>
          <a:lstStyle/>
          <a:p>
            <a:r>
              <a:rPr lang="fa-IR" dirty="0">
                <a:effectLst/>
                <a:latin typeface="Times New Roman"/>
                <a:ea typeface="Times New Roman"/>
                <a:cs typeface="B Titr" panose="00000700000000000000" pitchFamily="2" charset="-78"/>
              </a:rPr>
              <a:t>در پژوهش ديويد و همكاران:</a:t>
            </a:r>
          </a:p>
          <a:p>
            <a:pPr>
              <a:buFontTx/>
              <a:buChar char="-"/>
            </a:pPr>
            <a:r>
              <a:rPr lang="fa-IR" sz="3200" b="1" dirty="0">
                <a:effectLst/>
                <a:latin typeface="Times New Roman"/>
                <a:ea typeface="Times New Roman"/>
                <a:cs typeface="B Nazanin"/>
              </a:rPr>
              <a:t>ميزان اختلالات رواني در بين بازماندگان گردباد اندرو </a:t>
            </a:r>
            <a:r>
              <a:rPr lang="fa-IR" sz="3200" b="1" dirty="0">
                <a:solidFill>
                  <a:srgbClr val="FF0000"/>
                </a:solidFill>
                <a:effectLst/>
                <a:latin typeface="Times New Roman"/>
                <a:ea typeface="Times New Roman"/>
                <a:cs typeface="B Nazanin"/>
              </a:rPr>
              <a:t>51%</a:t>
            </a:r>
            <a:r>
              <a:rPr lang="fa-IR" sz="3200" b="1" dirty="0">
                <a:effectLst/>
                <a:latin typeface="Times New Roman"/>
                <a:ea typeface="Times New Roman"/>
                <a:cs typeface="B Nazanin"/>
              </a:rPr>
              <a:t> تخمين زده شده است.</a:t>
            </a:r>
          </a:p>
          <a:p>
            <a:pPr>
              <a:buFontTx/>
              <a:buChar char="-"/>
            </a:pPr>
            <a:r>
              <a:rPr lang="fa-IR" sz="3200" b="1" dirty="0">
                <a:effectLst/>
                <a:latin typeface="Times New Roman"/>
                <a:ea typeface="Times New Roman"/>
                <a:cs typeface="B Nazanin"/>
              </a:rPr>
              <a:t> </a:t>
            </a:r>
            <a:r>
              <a:rPr lang="fa-IR" sz="3200" b="1" dirty="0">
                <a:solidFill>
                  <a:srgbClr val="FF0000"/>
                </a:solidFill>
                <a:effectLst/>
                <a:latin typeface="Times New Roman"/>
                <a:ea typeface="Times New Roman"/>
                <a:cs typeface="B Nazanin"/>
              </a:rPr>
              <a:t>36% </a:t>
            </a:r>
            <a:r>
              <a:rPr lang="fa-IR" sz="3200" b="1" dirty="0">
                <a:effectLst/>
                <a:latin typeface="Times New Roman"/>
                <a:ea typeface="Times New Roman"/>
                <a:cs typeface="B Nazanin"/>
              </a:rPr>
              <a:t>اين افراد مبتلا به</a:t>
            </a:r>
            <a:r>
              <a:rPr lang="en-US" sz="3200" b="1" dirty="0">
                <a:effectLst/>
                <a:latin typeface="Times New Roman"/>
                <a:ea typeface="Times New Roman"/>
                <a:cs typeface="B Nazanin"/>
              </a:rPr>
              <a:t>PTSD</a:t>
            </a:r>
            <a:r>
              <a:rPr lang="fa-IR" sz="3200" b="1" dirty="0">
                <a:effectLst/>
                <a:latin typeface="Times New Roman"/>
                <a:ea typeface="Times New Roman"/>
                <a:cs typeface="B Nazanin"/>
              </a:rPr>
              <a:t> (اختلال استرس پس از سانحه)</a:t>
            </a:r>
          </a:p>
          <a:p>
            <a:pPr>
              <a:buFontTx/>
              <a:buChar char="-"/>
            </a:pPr>
            <a:r>
              <a:rPr lang="fa-IR" sz="3200" b="1" dirty="0">
                <a:effectLst/>
                <a:latin typeface="Times New Roman"/>
                <a:ea typeface="Times New Roman"/>
                <a:cs typeface="B Nazanin"/>
              </a:rPr>
              <a:t> </a:t>
            </a:r>
            <a:r>
              <a:rPr lang="fa-IR" sz="3200" b="1" dirty="0">
                <a:solidFill>
                  <a:srgbClr val="FF0000"/>
                </a:solidFill>
                <a:effectLst/>
                <a:latin typeface="Times New Roman"/>
                <a:ea typeface="Times New Roman"/>
                <a:cs typeface="B Nazanin"/>
              </a:rPr>
              <a:t>30% </a:t>
            </a:r>
            <a:r>
              <a:rPr lang="fa-IR" sz="3200" b="1" dirty="0">
                <a:effectLst/>
                <a:latin typeface="Times New Roman"/>
                <a:ea typeface="Times New Roman"/>
                <a:cs typeface="B Nazanin"/>
              </a:rPr>
              <a:t>دچار افسردگي اساسي</a:t>
            </a:r>
          </a:p>
          <a:p>
            <a:pPr>
              <a:buFontTx/>
              <a:buChar char="-"/>
            </a:pPr>
            <a:r>
              <a:rPr lang="fa-IR" sz="3200" b="1" dirty="0">
                <a:effectLst/>
                <a:latin typeface="Times New Roman"/>
                <a:ea typeface="Times New Roman"/>
                <a:cs typeface="B Nazanin"/>
              </a:rPr>
              <a:t>  </a:t>
            </a:r>
            <a:r>
              <a:rPr lang="fa-IR" sz="3200" b="1" dirty="0">
                <a:solidFill>
                  <a:srgbClr val="FF0000"/>
                </a:solidFill>
                <a:effectLst/>
                <a:latin typeface="Times New Roman"/>
                <a:ea typeface="Times New Roman"/>
                <a:cs typeface="B Nazanin"/>
              </a:rPr>
              <a:t>20% </a:t>
            </a:r>
            <a:r>
              <a:rPr lang="fa-IR" sz="3200" b="1" dirty="0">
                <a:effectLst/>
                <a:latin typeface="Times New Roman"/>
                <a:ea typeface="Times New Roman"/>
                <a:cs typeface="B Nazanin"/>
              </a:rPr>
              <a:t>مبتلا به اختلالات اضطرابي بودند </a:t>
            </a:r>
            <a:endParaRPr lang="fa-IR" sz="3200" b="1" dirty="0"/>
          </a:p>
        </p:txBody>
      </p:sp>
    </p:spTree>
    <p:extLst>
      <p:ext uri="{BB962C8B-B14F-4D97-AF65-F5344CB8AC3E}">
        <p14:creationId xmlns:p14="http://schemas.microsoft.com/office/powerpoint/2010/main" val="30490018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rrowheads="1"/>
          </p:cNvSpPr>
          <p:nvPr>
            <p:ph type="title"/>
          </p:nvPr>
        </p:nvSpPr>
        <p:spPr/>
        <p:txBody>
          <a:bodyPr/>
          <a:lstStyle/>
          <a:p>
            <a:pPr rtl="1"/>
            <a:r>
              <a:rPr lang="fa-IR" altLang="fa-IR" dirty="0">
                <a:cs typeface="B Titr" panose="00000700000000000000" pitchFamily="2" charset="-78"/>
              </a:rPr>
              <a:t>تشخيص</a:t>
            </a:r>
            <a:endParaRPr lang="en-US" altLang="fa-IR" dirty="0">
              <a:cs typeface="B Titr" panose="00000700000000000000" pitchFamily="2" charset="-78"/>
            </a:endParaRPr>
          </a:p>
        </p:txBody>
      </p:sp>
      <p:sp>
        <p:nvSpPr>
          <p:cNvPr id="11267" name="Rectangle 3"/>
          <p:cNvSpPr>
            <a:spLocks noGrp="1" noRot="1" noChangeArrowheads="1"/>
          </p:cNvSpPr>
          <p:nvPr>
            <p:ph type="body" idx="1"/>
          </p:nvPr>
        </p:nvSpPr>
        <p:spPr/>
        <p:txBody>
          <a:bodyPr/>
          <a:lstStyle/>
          <a:p>
            <a:pPr algn="r" rtl="1">
              <a:lnSpc>
                <a:spcPct val="90000"/>
              </a:lnSpc>
            </a:pPr>
            <a:r>
              <a:rPr lang="fa-IR" altLang="fa-IR" sz="2000" b="1" dirty="0"/>
              <a:t>اضطراب و نگراني مفرط به خاطر چند واقعه يا فعاليت در اكثر روزهاي دوره اي 6 ماهه</a:t>
            </a:r>
          </a:p>
          <a:p>
            <a:pPr algn="r" rtl="1">
              <a:lnSpc>
                <a:spcPct val="90000"/>
              </a:lnSpc>
            </a:pPr>
            <a:r>
              <a:rPr lang="fa-IR" altLang="fa-IR" sz="2000" b="1" dirty="0"/>
              <a:t>دشوار بودن تسلط بر اين نگراني</a:t>
            </a:r>
          </a:p>
          <a:p>
            <a:pPr algn="r" rtl="1">
              <a:lnSpc>
                <a:spcPct val="90000"/>
              </a:lnSpc>
            </a:pPr>
            <a:r>
              <a:rPr lang="fa-IR" altLang="fa-IR" sz="2000" b="1" dirty="0"/>
              <a:t>حداقل 3 مورد از موارد زير:</a:t>
            </a:r>
          </a:p>
          <a:p>
            <a:pPr lvl="3" algn="r" rtl="1">
              <a:lnSpc>
                <a:spcPct val="90000"/>
              </a:lnSpc>
              <a:buFontTx/>
              <a:buAutoNum type="arabicParenR"/>
            </a:pPr>
            <a:r>
              <a:rPr lang="fa-IR" altLang="fa-IR" sz="2400" b="1" dirty="0"/>
              <a:t>بيقراري يا دلواپسي</a:t>
            </a:r>
          </a:p>
          <a:p>
            <a:pPr lvl="3" algn="r" rtl="1">
              <a:lnSpc>
                <a:spcPct val="90000"/>
              </a:lnSpc>
              <a:buFontTx/>
              <a:buAutoNum type="arabicParenR"/>
            </a:pPr>
            <a:r>
              <a:rPr lang="fa-IR" altLang="fa-IR" sz="2400" b="1" dirty="0"/>
              <a:t>زود خسته شدن</a:t>
            </a:r>
          </a:p>
          <a:p>
            <a:pPr lvl="3" algn="r" rtl="1">
              <a:lnSpc>
                <a:spcPct val="90000"/>
              </a:lnSpc>
              <a:buFontTx/>
              <a:buAutoNum type="arabicParenR"/>
            </a:pPr>
            <a:r>
              <a:rPr lang="fa-IR" altLang="fa-IR" sz="2400" b="1" dirty="0"/>
              <a:t>دشواري در تمركز</a:t>
            </a:r>
          </a:p>
          <a:p>
            <a:pPr lvl="3" algn="r" rtl="1">
              <a:lnSpc>
                <a:spcPct val="90000"/>
              </a:lnSpc>
              <a:buFontTx/>
              <a:buAutoNum type="arabicParenR"/>
            </a:pPr>
            <a:r>
              <a:rPr lang="fa-IR" altLang="fa-IR" sz="2400" b="1" dirty="0"/>
              <a:t>تحريك پذيري</a:t>
            </a:r>
          </a:p>
          <a:p>
            <a:pPr lvl="3" algn="r" rtl="1">
              <a:lnSpc>
                <a:spcPct val="90000"/>
              </a:lnSpc>
              <a:buFontTx/>
              <a:buAutoNum type="arabicParenR"/>
            </a:pPr>
            <a:r>
              <a:rPr lang="fa-IR" altLang="fa-IR" sz="2400" b="1" dirty="0"/>
              <a:t>تنش عضلاني</a:t>
            </a:r>
          </a:p>
          <a:p>
            <a:pPr lvl="3" algn="r" rtl="1">
              <a:lnSpc>
                <a:spcPct val="90000"/>
              </a:lnSpc>
              <a:buFontTx/>
              <a:buAutoNum type="arabicParenR"/>
            </a:pPr>
            <a:r>
              <a:rPr lang="fa-IR" altLang="fa-IR" sz="2400" b="1" dirty="0"/>
              <a:t>اشكال در خواب</a:t>
            </a:r>
          </a:p>
          <a:p>
            <a:pPr algn="r" rtl="1">
              <a:lnSpc>
                <a:spcPct val="90000"/>
              </a:lnSpc>
            </a:pPr>
            <a:r>
              <a:rPr lang="fa-IR" altLang="fa-IR" sz="2000" b="1" dirty="0"/>
              <a:t>اختلال در كاركرد</a:t>
            </a:r>
          </a:p>
          <a:p>
            <a:pPr algn="r" rtl="1">
              <a:lnSpc>
                <a:spcPct val="90000"/>
              </a:lnSpc>
            </a:pPr>
            <a:r>
              <a:rPr lang="fa-IR" altLang="fa-IR" sz="2000" b="1" dirty="0"/>
              <a:t>رد سايربيماريهاي رواني، جسمي و مصرف مواد</a:t>
            </a:r>
            <a:endParaRPr lang="en-GB" altLang="fa-IR" sz="2000" b="1" dirty="0"/>
          </a:p>
          <a:p>
            <a:pPr>
              <a:lnSpc>
                <a:spcPct val="90000"/>
              </a:lnSpc>
            </a:pPr>
            <a:endParaRPr lang="en-US" altLang="fa-IR" sz="2400" dirty="0"/>
          </a:p>
        </p:txBody>
      </p:sp>
    </p:spTree>
    <p:extLst>
      <p:ext uri="{BB962C8B-B14F-4D97-AF65-F5344CB8AC3E}">
        <p14:creationId xmlns:p14="http://schemas.microsoft.com/office/powerpoint/2010/main" val="6266951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Rot="1" noChangeArrowheads="1"/>
          </p:cNvSpPr>
          <p:nvPr>
            <p:ph type="title"/>
          </p:nvPr>
        </p:nvSpPr>
        <p:spPr/>
        <p:txBody>
          <a:bodyPr/>
          <a:lstStyle/>
          <a:p>
            <a:pPr rtl="1"/>
            <a:r>
              <a:rPr lang="fa-IR" altLang="fa-IR" dirty="0">
                <a:cs typeface="B Titr" panose="00000700000000000000" pitchFamily="2" charset="-78"/>
              </a:rPr>
              <a:t>اختلال هراس </a:t>
            </a:r>
            <a:r>
              <a:rPr lang="en-US" altLang="fa-IR" dirty="0"/>
              <a:t>panic Attack</a:t>
            </a:r>
          </a:p>
        </p:txBody>
      </p:sp>
      <p:sp>
        <p:nvSpPr>
          <p:cNvPr id="12291" name="Rectangle 3"/>
          <p:cNvSpPr>
            <a:spLocks noGrp="1" noRot="1" noChangeArrowheads="1"/>
          </p:cNvSpPr>
          <p:nvPr>
            <p:ph type="body" idx="1"/>
          </p:nvPr>
        </p:nvSpPr>
        <p:spPr>
          <a:xfrm>
            <a:off x="457200" y="2204864"/>
            <a:ext cx="8229600" cy="3921299"/>
          </a:xfrm>
        </p:spPr>
        <p:txBody>
          <a:bodyPr>
            <a:normAutofit/>
          </a:bodyPr>
          <a:lstStyle/>
          <a:p>
            <a:pPr algn="justLow" rtl="1"/>
            <a:r>
              <a:rPr lang="fa-IR" altLang="fa-IR" sz="2800" b="1" dirty="0"/>
              <a:t>بروز خودبخود، مکرر و ناگهانی حملات هراس در فواصل متمایز به صورت اضطراب و ترس شديد همراه با علايم جسمي تپش، تعريق، لرز، تنگي نفس، درد قفسه سينه، سرگيجه و ترس از مرگ</a:t>
            </a:r>
          </a:p>
          <a:p>
            <a:pPr algn="justLow" rtl="1"/>
            <a:r>
              <a:rPr lang="fa-IR" altLang="fa-IR" sz="2800" b="1" dirty="0"/>
              <a:t>ظهور در 10 دقيقه و فروكش كردن بعد از 1 ساعت</a:t>
            </a:r>
          </a:p>
          <a:p>
            <a:pPr algn="justLow" rtl="1"/>
            <a:r>
              <a:rPr lang="fa-IR" altLang="fa-IR" sz="2800" b="1" dirty="0"/>
              <a:t>از چند حمله در روز تا چند حمله در سال</a:t>
            </a:r>
          </a:p>
          <a:p>
            <a:pPr algn="justLow" rtl="1"/>
            <a:r>
              <a:rPr lang="fa-IR" altLang="fa-IR" sz="2800" b="1" dirty="0"/>
              <a:t>با يا بدون بازارهراسي</a:t>
            </a:r>
            <a:endParaRPr lang="en-US" altLang="fa-IR" sz="2800" b="1" dirty="0"/>
          </a:p>
        </p:txBody>
      </p:sp>
    </p:spTree>
    <p:extLst>
      <p:ext uri="{BB962C8B-B14F-4D97-AF65-F5344CB8AC3E}">
        <p14:creationId xmlns:p14="http://schemas.microsoft.com/office/powerpoint/2010/main" val="11306215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rrowheads="1"/>
          </p:cNvSpPr>
          <p:nvPr>
            <p:ph type="title"/>
          </p:nvPr>
        </p:nvSpPr>
        <p:spPr/>
        <p:txBody>
          <a:bodyPr/>
          <a:lstStyle/>
          <a:p>
            <a:pPr algn="r" rtl="1"/>
            <a:r>
              <a:rPr lang="fa-IR" altLang="fa-IR" dirty="0">
                <a:cs typeface="B Titr" panose="00000700000000000000" pitchFamily="2" charset="-78"/>
              </a:rPr>
              <a:t>بازار هراسي     </a:t>
            </a:r>
            <a:r>
              <a:rPr lang="en-US" altLang="fa-IR" dirty="0"/>
              <a:t>agoraphobia</a:t>
            </a:r>
          </a:p>
        </p:txBody>
      </p:sp>
      <p:sp>
        <p:nvSpPr>
          <p:cNvPr id="13315" name="Rectangle 3"/>
          <p:cNvSpPr>
            <a:spLocks noGrp="1" noRot="1" noChangeArrowheads="1"/>
          </p:cNvSpPr>
          <p:nvPr>
            <p:ph type="body" idx="1"/>
          </p:nvPr>
        </p:nvSpPr>
        <p:spPr>
          <a:xfrm>
            <a:off x="457200" y="2132856"/>
            <a:ext cx="8229600" cy="3993307"/>
          </a:xfrm>
        </p:spPr>
        <p:txBody>
          <a:bodyPr/>
          <a:lstStyle/>
          <a:p>
            <a:pPr algn="r" rtl="1"/>
            <a:r>
              <a:rPr lang="fa-IR" altLang="fa-IR" sz="4000" b="1" dirty="0"/>
              <a:t>ترس اكتسابي و غيرمنطقي از تنها بودن در اماكن عمومي</a:t>
            </a:r>
            <a:endParaRPr lang="en-GB" altLang="fa-IR" b="1" dirty="0"/>
          </a:p>
          <a:p>
            <a:endParaRPr lang="en-US" altLang="fa-IR" dirty="0"/>
          </a:p>
        </p:txBody>
      </p:sp>
    </p:spTree>
    <p:extLst>
      <p:ext uri="{BB962C8B-B14F-4D97-AF65-F5344CB8AC3E}">
        <p14:creationId xmlns:p14="http://schemas.microsoft.com/office/powerpoint/2010/main" val="10702047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p:txBody>
          <a:bodyPr/>
          <a:lstStyle/>
          <a:p>
            <a:pPr rtl="1"/>
            <a:r>
              <a:rPr lang="fa-IR" altLang="fa-IR" dirty="0">
                <a:cs typeface="B Titr" panose="00000700000000000000" pitchFamily="2" charset="-78"/>
              </a:rPr>
              <a:t>معيارهاي تشخيصي اختلال هراس</a:t>
            </a:r>
            <a:endParaRPr lang="en-US" altLang="fa-IR" dirty="0">
              <a:cs typeface="B Titr" panose="00000700000000000000" pitchFamily="2" charset="-78"/>
            </a:endParaRPr>
          </a:p>
        </p:txBody>
      </p:sp>
      <p:sp>
        <p:nvSpPr>
          <p:cNvPr id="14339" name="Rectangle 3"/>
          <p:cNvSpPr>
            <a:spLocks noGrp="1" noRot="1" noChangeArrowheads="1"/>
          </p:cNvSpPr>
          <p:nvPr>
            <p:ph type="body" idx="1"/>
          </p:nvPr>
        </p:nvSpPr>
        <p:spPr>
          <a:xfrm>
            <a:off x="457200" y="1700808"/>
            <a:ext cx="8229600" cy="4425355"/>
          </a:xfrm>
        </p:spPr>
        <p:txBody>
          <a:bodyPr>
            <a:normAutofit/>
          </a:bodyPr>
          <a:lstStyle/>
          <a:p>
            <a:pPr algn="r" rtl="1">
              <a:lnSpc>
                <a:spcPct val="80000"/>
              </a:lnSpc>
            </a:pPr>
            <a:r>
              <a:rPr lang="fa-IR" altLang="fa-IR" b="1" dirty="0"/>
              <a:t>دوره اي از ترس يا ناراحتي شديد با پيدايش ناگهاني و رسيدن به حداكثر شدت در 10 دقيقه و دست كم 4 علامت:</a:t>
            </a:r>
          </a:p>
          <a:p>
            <a:pPr lvl="2" algn="r" rtl="1">
              <a:lnSpc>
                <a:spcPct val="80000"/>
              </a:lnSpc>
              <a:buFontTx/>
              <a:buAutoNum type="arabicParenR"/>
            </a:pPr>
            <a:r>
              <a:rPr lang="fa-IR" altLang="fa-IR" sz="2400" b="1" dirty="0"/>
              <a:t>تپش و كوبش قلب</a:t>
            </a:r>
          </a:p>
          <a:p>
            <a:pPr lvl="2" algn="r" rtl="1">
              <a:lnSpc>
                <a:spcPct val="80000"/>
              </a:lnSpc>
              <a:buFontTx/>
              <a:buAutoNum type="arabicParenR"/>
            </a:pPr>
            <a:r>
              <a:rPr lang="fa-IR" altLang="fa-IR" sz="2400" b="1" dirty="0"/>
              <a:t>تعريق</a:t>
            </a:r>
          </a:p>
          <a:p>
            <a:pPr lvl="2" algn="r" rtl="1">
              <a:lnSpc>
                <a:spcPct val="80000"/>
              </a:lnSpc>
              <a:buFontTx/>
              <a:buAutoNum type="arabicParenR"/>
            </a:pPr>
            <a:r>
              <a:rPr lang="fa-IR" altLang="fa-IR" sz="2400" b="1" dirty="0"/>
              <a:t>لرزش</a:t>
            </a:r>
          </a:p>
          <a:p>
            <a:pPr lvl="2" algn="r" rtl="1">
              <a:lnSpc>
                <a:spcPct val="80000"/>
              </a:lnSpc>
              <a:buFontTx/>
              <a:buAutoNum type="arabicParenR"/>
            </a:pPr>
            <a:r>
              <a:rPr lang="fa-IR" altLang="fa-IR" sz="2400" b="1" dirty="0"/>
              <a:t>احساس خفگي</a:t>
            </a:r>
          </a:p>
          <a:p>
            <a:pPr lvl="2" algn="r" rtl="1">
              <a:lnSpc>
                <a:spcPct val="80000"/>
              </a:lnSpc>
              <a:buFontTx/>
              <a:buAutoNum type="arabicParenR"/>
            </a:pPr>
            <a:r>
              <a:rPr lang="fa-IR" altLang="fa-IR" sz="2400" b="1" dirty="0"/>
              <a:t>درد قفسه سينه</a:t>
            </a:r>
          </a:p>
          <a:p>
            <a:pPr lvl="2" algn="r" rtl="1">
              <a:lnSpc>
                <a:spcPct val="80000"/>
              </a:lnSpc>
              <a:buFontTx/>
              <a:buAutoNum type="arabicParenR"/>
            </a:pPr>
            <a:r>
              <a:rPr lang="fa-IR" altLang="fa-IR" sz="2400" b="1" dirty="0"/>
              <a:t>تهوع</a:t>
            </a:r>
          </a:p>
          <a:p>
            <a:pPr lvl="2" algn="r" rtl="1">
              <a:lnSpc>
                <a:spcPct val="80000"/>
              </a:lnSpc>
              <a:buFontTx/>
              <a:buAutoNum type="arabicParenR"/>
            </a:pPr>
            <a:r>
              <a:rPr lang="fa-IR" altLang="fa-IR" sz="2400" b="1" dirty="0"/>
              <a:t>سرگيجه و ضعف</a:t>
            </a:r>
          </a:p>
          <a:p>
            <a:pPr lvl="2" algn="r" rtl="1">
              <a:lnSpc>
                <a:spcPct val="80000"/>
              </a:lnSpc>
              <a:buFontTx/>
              <a:buAutoNum type="arabicParenR"/>
            </a:pPr>
            <a:r>
              <a:rPr lang="fa-IR" altLang="fa-IR" sz="2400" b="1" dirty="0"/>
              <a:t>ترس از ديوانه شدن</a:t>
            </a:r>
          </a:p>
          <a:p>
            <a:pPr lvl="2" algn="r" rtl="1">
              <a:lnSpc>
                <a:spcPct val="80000"/>
              </a:lnSpc>
              <a:buFontTx/>
              <a:buAutoNum type="arabicParenR"/>
            </a:pPr>
            <a:r>
              <a:rPr lang="fa-IR" altLang="fa-IR" sz="2400" b="1" dirty="0"/>
              <a:t>ترس از مرگ</a:t>
            </a:r>
            <a:endParaRPr lang="en-GB" altLang="fa-IR" sz="2400" b="1" dirty="0"/>
          </a:p>
          <a:p>
            <a:pPr>
              <a:lnSpc>
                <a:spcPct val="80000"/>
              </a:lnSpc>
            </a:pPr>
            <a:endParaRPr lang="en-US" altLang="fa-IR" sz="2400" dirty="0"/>
          </a:p>
        </p:txBody>
      </p:sp>
    </p:spTree>
    <p:extLst>
      <p:ext uri="{BB962C8B-B14F-4D97-AF65-F5344CB8AC3E}">
        <p14:creationId xmlns:p14="http://schemas.microsoft.com/office/powerpoint/2010/main" val="38450532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rrowheads="1"/>
          </p:cNvSpPr>
          <p:nvPr>
            <p:ph type="title"/>
          </p:nvPr>
        </p:nvSpPr>
        <p:spPr/>
        <p:txBody>
          <a:bodyPr/>
          <a:lstStyle/>
          <a:p>
            <a:pPr rtl="1"/>
            <a:r>
              <a:rPr lang="fa-IR" altLang="fa-IR" dirty="0">
                <a:cs typeface="B Titr" panose="00000700000000000000" pitchFamily="2" charset="-78"/>
              </a:rPr>
              <a:t>معيارهاي تشخيصي بازار هراسي</a:t>
            </a:r>
            <a:endParaRPr lang="en-US" altLang="fa-IR" dirty="0">
              <a:cs typeface="B Titr" panose="00000700000000000000" pitchFamily="2" charset="-78"/>
            </a:endParaRPr>
          </a:p>
        </p:txBody>
      </p:sp>
      <p:sp>
        <p:nvSpPr>
          <p:cNvPr id="15363" name="Rectangle 3"/>
          <p:cNvSpPr>
            <a:spLocks noGrp="1" noRot="1" noChangeArrowheads="1"/>
          </p:cNvSpPr>
          <p:nvPr>
            <p:ph type="body" idx="1"/>
          </p:nvPr>
        </p:nvSpPr>
        <p:spPr>
          <a:xfrm>
            <a:off x="457200" y="2204864"/>
            <a:ext cx="8229600" cy="3921299"/>
          </a:xfrm>
        </p:spPr>
        <p:txBody>
          <a:bodyPr/>
          <a:lstStyle/>
          <a:p>
            <a:pPr algn="r" rtl="1"/>
            <a:r>
              <a:rPr lang="fa-IR" altLang="fa-IR" sz="4000" b="1" dirty="0"/>
              <a:t>اضطراب از بودن در مكانها يا موقعيتهايي كه فرار از آنها دشوار است</a:t>
            </a:r>
          </a:p>
          <a:p>
            <a:pPr algn="r" rtl="1"/>
            <a:r>
              <a:rPr lang="fa-IR" altLang="fa-IR" sz="4000" b="1" dirty="0"/>
              <a:t>اجتناب از موقعيتهاي مذكور</a:t>
            </a:r>
            <a:endParaRPr lang="en-US" altLang="fa-IR" sz="4000" b="1" dirty="0"/>
          </a:p>
        </p:txBody>
      </p:sp>
    </p:spTree>
    <p:extLst>
      <p:ext uri="{BB962C8B-B14F-4D97-AF65-F5344CB8AC3E}">
        <p14:creationId xmlns:p14="http://schemas.microsoft.com/office/powerpoint/2010/main" val="22102265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Rot="1" noChangeArrowheads="1"/>
          </p:cNvSpPr>
          <p:nvPr>
            <p:ph type="title"/>
          </p:nvPr>
        </p:nvSpPr>
        <p:spPr/>
        <p:txBody>
          <a:bodyPr/>
          <a:lstStyle/>
          <a:p>
            <a:pPr rtl="1"/>
            <a:r>
              <a:rPr lang="fa-IR" altLang="fa-IR" dirty="0">
                <a:cs typeface="B Titr" panose="00000700000000000000" pitchFamily="2" charset="-78"/>
              </a:rPr>
              <a:t>جمعيت ترسي </a:t>
            </a:r>
            <a:r>
              <a:rPr lang="en-US" altLang="fa-IR" dirty="0"/>
              <a:t>social phobia</a:t>
            </a:r>
          </a:p>
        </p:txBody>
      </p:sp>
      <p:sp>
        <p:nvSpPr>
          <p:cNvPr id="16387" name="Rectangle 3"/>
          <p:cNvSpPr>
            <a:spLocks noGrp="1" noRot="1" noChangeArrowheads="1"/>
          </p:cNvSpPr>
          <p:nvPr>
            <p:ph type="body" idx="1"/>
          </p:nvPr>
        </p:nvSpPr>
        <p:spPr>
          <a:xfrm>
            <a:off x="457200" y="2132856"/>
            <a:ext cx="8229600" cy="3993307"/>
          </a:xfrm>
        </p:spPr>
        <p:txBody>
          <a:bodyPr/>
          <a:lstStyle/>
          <a:p>
            <a:pPr algn="r" rtl="1"/>
            <a:r>
              <a:rPr lang="fa-IR" altLang="fa-IR" sz="3600" b="1" dirty="0"/>
              <a:t>ترس بارز و مستمر از مواجهه با افراد ناآشنا يا مورد قضاوت و كنجكاوي قرار گرفتن</a:t>
            </a:r>
          </a:p>
          <a:p>
            <a:pPr algn="r" rtl="1"/>
            <a:r>
              <a:rPr lang="fa-IR" altLang="fa-IR" sz="3600" b="1" dirty="0"/>
              <a:t>ترس از سخنراني و غذا خوردن در جمع</a:t>
            </a:r>
          </a:p>
          <a:p>
            <a:pPr algn="r" rtl="1"/>
            <a:r>
              <a:rPr lang="fa-IR" altLang="fa-IR" sz="3600" b="1" dirty="0"/>
              <a:t>ايجاد اختلال كاركرد</a:t>
            </a:r>
            <a:endParaRPr lang="en-US" altLang="fa-IR" sz="3600" b="1" dirty="0"/>
          </a:p>
        </p:txBody>
      </p:sp>
      <p:pic>
        <p:nvPicPr>
          <p:cNvPr id="16388" name="Picture 4" descr="Picture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550" y="3860800"/>
            <a:ext cx="19050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45874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p:txBody>
          <a:bodyPr/>
          <a:lstStyle/>
          <a:p>
            <a:pPr rtl="1"/>
            <a:r>
              <a:rPr lang="fa-IR" altLang="fa-IR" dirty="0">
                <a:cs typeface="B Titr" panose="00000700000000000000" pitchFamily="2" charset="-78"/>
              </a:rPr>
              <a:t>تشخيص</a:t>
            </a:r>
            <a:endParaRPr lang="en-US" altLang="fa-IR" dirty="0">
              <a:cs typeface="B Titr" panose="00000700000000000000" pitchFamily="2" charset="-78"/>
            </a:endParaRPr>
          </a:p>
        </p:txBody>
      </p:sp>
      <p:sp>
        <p:nvSpPr>
          <p:cNvPr id="17411" name="Rectangle 3"/>
          <p:cNvSpPr>
            <a:spLocks noGrp="1" noRot="1" noChangeArrowheads="1"/>
          </p:cNvSpPr>
          <p:nvPr>
            <p:ph type="body" idx="1"/>
          </p:nvPr>
        </p:nvSpPr>
        <p:spPr/>
        <p:txBody>
          <a:bodyPr/>
          <a:lstStyle/>
          <a:p>
            <a:pPr algn="r" rtl="1"/>
            <a:r>
              <a:rPr lang="fa-IR" altLang="fa-IR" sz="2800" b="1" dirty="0"/>
              <a:t>ترس دايم و شديد از مواجه شدن با غريبه ها و كنجكاوي آنها</a:t>
            </a:r>
          </a:p>
          <a:p>
            <a:pPr algn="r" rtl="1"/>
            <a:r>
              <a:rPr lang="fa-IR" altLang="fa-IR" sz="2800" b="1" dirty="0"/>
              <a:t>هميشگي بودن اين اضطراب</a:t>
            </a:r>
          </a:p>
          <a:p>
            <a:pPr algn="r" rtl="1"/>
            <a:r>
              <a:rPr lang="fa-IR" altLang="fa-IR" sz="2800" b="1" dirty="0"/>
              <a:t>آگاهي از افراطي يا نامعقول بودن ترس</a:t>
            </a:r>
          </a:p>
          <a:p>
            <a:pPr algn="r" rtl="1"/>
            <a:r>
              <a:rPr lang="fa-IR" altLang="fa-IR" sz="2800" b="1" dirty="0"/>
              <a:t>پرهيز از موقعيت يا تحمل با رنج آن</a:t>
            </a:r>
          </a:p>
          <a:p>
            <a:pPr algn="r" rtl="1"/>
            <a:r>
              <a:rPr lang="fa-IR" altLang="fa-IR" sz="2800" b="1" dirty="0"/>
              <a:t>اختلال كاركرد</a:t>
            </a:r>
          </a:p>
          <a:p>
            <a:pPr algn="r" rtl="1"/>
            <a:r>
              <a:rPr lang="fa-IR" altLang="fa-IR" sz="2800" b="1" dirty="0"/>
              <a:t>دوره حداقل 6 ماهه در افراد زير 18 سال</a:t>
            </a:r>
          </a:p>
          <a:p>
            <a:pPr algn="r" rtl="1"/>
            <a:r>
              <a:rPr lang="fa-IR" altLang="fa-IR" sz="2800" b="1" dirty="0"/>
              <a:t>رد مصرف مواد</a:t>
            </a:r>
          </a:p>
          <a:p>
            <a:pPr algn="r" rtl="1"/>
            <a:r>
              <a:rPr lang="fa-IR" altLang="fa-IR" sz="2800" b="1" dirty="0"/>
              <a:t>رد ساير بيماريهاي رواني و جسمي</a:t>
            </a:r>
            <a:endParaRPr lang="en-GB" altLang="fa-IR" sz="2800" b="1" dirty="0"/>
          </a:p>
          <a:p>
            <a:pPr algn="r" rtl="1"/>
            <a:endParaRPr lang="en-US" altLang="fa-IR" sz="2800" dirty="0"/>
          </a:p>
        </p:txBody>
      </p:sp>
    </p:spTree>
    <p:extLst>
      <p:ext uri="{BB962C8B-B14F-4D97-AF65-F5344CB8AC3E}">
        <p14:creationId xmlns:p14="http://schemas.microsoft.com/office/powerpoint/2010/main" val="15624676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p:txBody>
          <a:bodyPr/>
          <a:lstStyle/>
          <a:p>
            <a:pPr rtl="1"/>
            <a:r>
              <a:rPr lang="fa-IR" altLang="fa-IR" dirty="0">
                <a:cs typeface="B Titr" panose="00000700000000000000" pitchFamily="2" charset="-78"/>
              </a:rPr>
              <a:t>ترس خاص </a:t>
            </a:r>
            <a:r>
              <a:rPr lang="en-US" altLang="fa-IR" dirty="0"/>
              <a:t>special phobia</a:t>
            </a:r>
          </a:p>
        </p:txBody>
      </p:sp>
      <p:sp>
        <p:nvSpPr>
          <p:cNvPr id="18435" name="Rectangle 3"/>
          <p:cNvSpPr>
            <a:spLocks noGrp="1" noRot="1" noChangeArrowheads="1"/>
          </p:cNvSpPr>
          <p:nvPr>
            <p:ph type="body" idx="1"/>
          </p:nvPr>
        </p:nvSpPr>
        <p:spPr/>
        <p:txBody>
          <a:bodyPr/>
          <a:lstStyle/>
          <a:p>
            <a:pPr algn="r" rtl="1">
              <a:lnSpc>
                <a:spcPct val="90000"/>
              </a:lnSpc>
            </a:pPr>
            <a:r>
              <a:rPr lang="fa-IR" altLang="fa-IR" dirty="0"/>
              <a:t>ترس غيرمنطقي و منفرد بارز و مستمر نسبت به يك شئ يا موقعيت:</a:t>
            </a:r>
          </a:p>
          <a:p>
            <a:pPr lvl="3" algn="r" rtl="1">
              <a:lnSpc>
                <a:spcPct val="90000"/>
              </a:lnSpc>
              <a:buFontTx/>
              <a:buAutoNum type="arabicParenR"/>
            </a:pPr>
            <a:r>
              <a:rPr lang="fa-IR" altLang="fa-IR" sz="3600" dirty="0"/>
              <a:t>ترس از حيوانات</a:t>
            </a:r>
          </a:p>
          <a:p>
            <a:pPr lvl="3" algn="r" rtl="1">
              <a:lnSpc>
                <a:spcPct val="90000"/>
              </a:lnSpc>
              <a:buFontTx/>
              <a:buAutoNum type="arabicParenR"/>
            </a:pPr>
            <a:r>
              <a:rPr lang="fa-IR" altLang="fa-IR" sz="3600" dirty="0"/>
              <a:t>ترس از محيط طبيعي</a:t>
            </a:r>
          </a:p>
          <a:p>
            <a:pPr lvl="3" algn="r" rtl="1">
              <a:lnSpc>
                <a:spcPct val="90000"/>
              </a:lnSpc>
              <a:buFontTx/>
              <a:buAutoNum type="arabicParenR"/>
            </a:pPr>
            <a:r>
              <a:rPr lang="fa-IR" altLang="fa-IR" sz="3600" dirty="0"/>
              <a:t>ترس از </a:t>
            </a:r>
            <a:r>
              <a:rPr lang="fa-IR" altLang="fa-IR" sz="3600" dirty="0">
                <a:solidFill>
                  <a:schemeClr val="tx2"/>
                </a:solidFill>
              </a:rPr>
              <a:t>خ</a:t>
            </a:r>
            <a:r>
              <a:rPr lang="fa-IR" altLang="fa-IR" sz="3600" dirty="0"/>
              <a:t>ون، </a:t>
            </a:r>
            <a:r>
              <a:rPr lang="fa-IR" altLang="fa-IR" sz="3600" dirty="0">
                <a:solidFill>
                  <a:schemeClr val="tx2"/>
                </a:solidFill>
              </a:rPr>
              <a:t>آ</a:t>
            </a:r>
            <a:r>
              <a:rPr lang="fa-IR" altLang="fa-IR" sz="3600" dirty="0"/>
              <a:t>مپول و </a:t>
            </a:r>
            <a:r>
              <a:rPr lang="fa-IR" altLang="fa-IR" sz="3600" dirty="0">
                <a:solidFill>
                  <a:schemeClr val="tx2"/>
                </a:solidFill>
              </a:rPr>
              <a:t>ج</a:t>
            </a:r>
            <a:r>
              <a:rPr lang="fa-IR" altLang="fa-IR" sz="3600" dirty="0"/>
              <a:t>راحت</a:t>
            </a:r>
          </a:p>
          <a:p>
            <a:pPr lvl="3" algn="r" rtl="1">
              <a:lnSpc>
                <a:spcPct val="90000"/>
              </a:lnSpc>
              <a:buFontTx/>
              <a:buAutoNum type="arabicParenR"/>
            </a:pPr>
            <a:r>
              <a:rPr lang="fa-IR" altLang="fa-IR" sz="3600" dirty="0"/>
              <a:t>موقعيت ترسي</a:t>
            </a:r>
          </a:p>
          <a:p>
            <a:pPr lvl="3" algn="r" rtl="1">
              <a:lnSpc>
                <a:spcPct val="90000"/>
              </a:lnSpc>
              <a:buFontTx/>
              <a:buAutoNum type="arabicParenR"/>
            </a:pPr>
            <a:r>
              <a:rPr lang="fa-IR" altLang="fa-IR" sz="3600" dirty="0"/>
              <a:t>ساير چيزها</a:t>
            </a:r>
            <a:endParaRPr lang="en-GB" altLang="fa-IR" sz="3600" dirty="0"/>
          </a:p>
          <a:p>
            <a:pPr>
              <a:lnSpc>
                <a:spcPct val="90000"/>
              </a:lnSpc>
            </a:pPr>
            <a:endParaRPr lang="en-US" altLang="fa-IR" dirty="0"/>
          </a:p>
        </p:txBody>
      </p:sp>
      <p:pic>
        <p:nvPicPr>
          <p:cNvPr id="18436" name="Picture 4" descr="Picture6"/>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42603" y="1916832"/>
            <a:ext cx="1541462" cy="1301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5175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Rot="1" noChangeArrowheads="1"/>
          </p:cNvSpPr>
          <p:nvPr>
            <p:ph type="body" idx="1"/>
          </p:nvPr>
        </p:nvSpPr>
        <p:spPr/>
        <p:txBody>
          <a:bodyPr/>
          <a:lstStyle/>
          <a:p>
            <a:pPr algn="r">
              <a:buFont typeface="Wingdings" pitchFamily="2" charset="2"/>
              <a:buNone/>
            </a:pPr>
            <a:r>
              <a:rPr lang="en-US" altLang="fa-IR" dirty="0"/>
              <a:t>Acrophobia	</a:t>
            </a:r>
            <a:r>
              <a:rPr lang="fa-IR" altLang="fa-IR" dirty="0"/>
              <a:t>بلندي ترسي</a:t>
            </a:r>
          </a:p>
          <a:p>
            <a:pPr algn="r">
              <a:buFont typeface="Wingdings" pitchFamily="2" charset="2"/>
              <a:buNone/>
            </a:pPr>
            <a:r>
              <a:rPr lang="en-US" altLang="fa-IR" dirty="0" err="1"/>
              <a:t>Ailurophobia</a:t>
            </a:r>
            <a:r>
              <a:rPr lang="en-US" altLang="fa-IR" dirty="0"/>
              <a:t>	</a:t>
            </a:r>
            <a:r>
              <a:rPr lang="fa-IR" altLang="fa-IR" dirty="0"/>
              <a:t>گربه ترسي</a:t>
            </a:r>
          </a:p>
          <a:p>
            <a:pPr algn="r">
              <a:buFont typeface="Wingdings" pitchFamily="2" charset="2"/>
              <a:buNone/>
            </a:pPr>
            <a:r>
              <a:rPr lang="en-US" altLang="fa-IR" dirty="0"/>
              <a:t>Claustrophobia	</a:t>
            </a:r>
            <a:r>
              <a:rPr lang="fa-IR" altLang="fa-IR" dirty="0"/>
              <a:t>ترس از مكانهاي بسته</a:t>
            </a:r>
          </a:p>
          <a:p>
            <a:pPr algn="r">
              <a:buFont typeface="Wingdings" pitchFamily="2" charset="2"/>
              <a:buNone/>
            </a:pPr>
            <a:r>
              <a:rPr lang="en-US" altLang="fa-IR" dirty="0" err="1"/>
              <a:t>Cynophobia</a:t>
            </a:r>
            <a:r>
              <a:rPr lang="en-US" altLang="fa-IR" dirty="0"/>
              <a:t>	</a:t>
            </a:r>
            <a:r>
              <a:rPr lang="fa-IR" altLang="fa-IR" dirty="0"/>
              <a:t>سگ ترسي</a:t>
            </a:r>
          </a:p>
          <a:p>
            <a:pPr algn="r">
              <a:buFont typeface="Wingdings" pitchFamily="2" charset="2"/>
              <a:buNone/>
            </a:pPr>
            <a:r>
              <a:rPr lang="en-US" altLang="fa-IR" dirty="0" err="1"/>
              <a:t>Mysophobia</a:t>
            </a:r>
            <a:r>
              <a:rPr lang="en-US" altLang="fa-IR" dirty="0"/>
              <a:t>	</a:t>
            </a:r>
            <a:r>
              <a:rPr lang="fa-IR" altLang="fa-IR" dirty="0"/>
              <a:t>ترس از آلودگي و ميكروبها</a:t>
            </a:r>
          </a:p>
          <a:p>
            <a:pPr algn="r">
              <a:buFont typeface="Wingdings" pitchFamily="2" charset="2"/>
              <a:buNone/>
            </a:pPr>
            <a:r>
              <a:rPr lang="en-US" altLang="fa-IR" dirty="0"/>
              <a:t>Xenophobia	</a:t>
            </a:r>
            <a:r>
              <a:rPr lang="fa-IR" altLang="fa-IR" dirty="0"/>
              <a:t>غريبه ترسي</a:t>
            </a:r>
          </a:p>
          <a:p>
            <a:pPr algn="r">
              <a:buFont typeface="Wingdings" pitchFamily="2" charset="2"/>
              <a:buNone/>
            </a:pPr>
            <a:r>
              <a:rPr lang="en-US" altLang="fa-IR" dirty="0"/>
              <a:t>Zoophobia	</a:t>
            </a:r>
            <a:r>
              <a:rPr lang="fa-IR" altLang="fa-IR" dirty="0"/>
              <a:t>حيوان ترسي</a:t>
            </a:r>
            <a:endParaRPr lang="en-US" altLang="fa-IR" dirty="0"/>
          </a:p>
        </p:txBody>
      </p:sp>
      <p:pic>
        <p:nvPicPr>
          <p:cNvPr id="19460" name="Picture 4" descr="Picture8"/>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871269"/>
            <a:ext cx="1219200" cy="1219200"/>
          </a:xfrm>
          <a:prstGeom prst="rect">
            <a:avLst/>
          </a:prstGeom>
          <a:noFill/>
          <a:extLst>
            <a:ext uri="{909E8E84-426E-40DD-AFC4-6F175D3DCCD1}">
              <a14:hiddenFill xmlns:a14="http://schemas.microsoft.com/office/drawing/2010/main">
                <a:solidFill>
                  <a:srgbClr val="FFFFFF"/>
                </a:solidFill>
              </a14:hiddenFill>
            </a:ext>
          </a:extLst>
        </p:spPr>
      </p:pic>
      <p:pic>
        <p:nvPicPr>
          <p:cNvPr id="19461" name="Picture 5" descr="Picture7"/>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28646" y="3429000"/>
            <a:ext cx="1095375" cy="9334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6602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rrowheads="1"/>
          </p:cNvSpPr>
          <p:nvPr>
            <p:ph type="title"/>
          </p:nvPr>
        </p:nvSpPr>
        <p:spPr/>
        <p:txBody>
          <a:bodyPr/>
          <a:lstStyle/>
          <a:p>
            <a:pPr rtl="1"/>
            <a:r>
              <a:rPr lang="fa-IR" altLang="fa-IR" dirty="0">
                <a:cs typeface="B Titr" panose="00000700000000000000" pitchFamily="2" charset="-78"/>
              </a:rPr>
              <a:t>تشخيص</a:t>
            </a:r>
            <a:endParaRPr lang="en-US" altLang="fa-IR" dirty="0">
              <a:cs typeface="B Titr" panose="00000700000000000000" pitchFamily="2" charset="-78"/>
            </a:endParaRPr>
          </a:p>
        </p:txBody>
      </p:sp>
      <p:sp>
        <p:nvSpPr>
          <p:cNvPr id="20483" name="Rectangle 3"/>
          <p:cNvSpPr>
            <a:spLocks noGrp="1" noRot="1" noChangeArrowheads="1"/>
          </p:cNvSpPr>
          <p:nvPr>
            <p:ph type="body" idx="1"/>
          </p:nvPr>
        </p:nvSpPr>
        <p:spPr>
          <a:xfrm>
            <a:off x="457200" y="1988840"/>
            <a:ext cx="8229600" cy="4137323"/>
          </a:xfrm>
        </p:spPr>
        <p:txBody>
          <a:bodyPr/>
          <a:lstStyle/>
          <a:p>
            <a:pPr algn="r" rtl="1"/>
            <a:r>
              <a:rPr lang="fa-IR" altLang="fa-IR" b="1" dirty="0"/>
              <a:t>ترس شديد و دايم از شئ يا موقعيتي خاص</a:t>
            </a:r>
          </a:p>
          <a:p>
            <a:pPr algn="r" rtl="1"/>
            <a:r>
              <a:rPr lang="fa-IR" altLang="fa-IR" b="1" dirty="0"/>
              <a:t>اضطراب در صورت مواجهه با اين محرك</a:t>
            </a:r>
          </a:p>
          <a:p>
            <a:pPr algn="r" rtl="1"/>
            <a:r>
              <a:rPr lang="fa-IR" altLang="fa-IR" b="1" dirty="0"/>
              <a:t>آگاهي از افراطي و نامعقول بودن ترس</a:t>
            </a:r>
          </a:p>
          <a:p>
            <a:pPr algn="r" rtl="1"/>
            <a:r>
              <a:rPr lang="fa-IR" altLang="fa-IR" b="1" dirty="0"/>
              <a:t>پرهيز از موقعيت يا تحمل با زجر</a:t>
            </a:r>
          </a:p>
          <a:p>
            <a:pPr algn="r" rtl="1"/>
            <a:r>
              <a:rPr lang="fa-IR" altLang="fa-IR" b="1" dirty="0"/>
              <a:t>اختلال كاركرد</a:t>
            </a:r>
          </a:p>
          <a:p>
            <a:pPr algn="r" rtl="1"/>
            <a:r>
              <a:rPr lang="fa-IR" altLang="fa-IR" b="1" dirty="0"/>
              <a:t>حداقل 6 ماه در افراد زير 18 سال</a:t>
            </a:r>
          </a:p>
          <a:p>
            <a:pPr algn="r" rtl="1"/>
            <a:r>
              <a:rPr lang="fa-IR" altLang="fa-IR" b="1" dirty="0"/>
              <a:t>رد ساير بيماريهاي رواني</a:t>
            </a:r>
            <a:endParaRPr lang="en-GB" altLang="fa-IR" b="1" dirty="0"/>
          </a:p>
          <a:p>
            <a:pPr algn="r" rtl="1"/>
            <a:endParaRPr lang="en-US" altLang="fa-IR" dirty="0"/>
          </a:p>
        </p:txBody>
      </p:sp>
    </p:spTree>
    <p:extLst>
      <p:ext uri="{BB962C8B-B14F-4D97-AF65-F5344CB8AC3E}">
        <p14:creationId xmlns:p14="http://schemas.microsoft.com/office/powerpoint/2010/main" val="5223004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600" dirty="0">
                <a:cs typeface="B Titr" panose="00000700000000000000" pitchFamily="2" charset="-78"/>
              </a:rPr>
              <a:t>بلایا و اثرات روانشناختی آنها: شواهد</a:t>
            </a:r>
          </a:p>
        </p:txBody>
      </p:sp>
      <p:sp>
        <p:nvSpPr>
          <p:cNvPr id="3" name="Content Placeholder 2"/>
          <p:cNvSpPr>
            <a:spLocks noGrp="1"/>
          </p:cNvSpPr>
          <p:nvPr>
            <p:ph idx="1"/>
          </p:nvPr>
        </p:nvSpPr>
        <p:spPr/>
        <p:txBody>
          <a:bodyPr/>
          <a:lstStyle/>
          <a:p>
            <a:r>
              <a:rPr lang="fa-IR" dirty="0">
                <a:effectLst/>
                <a:latin typeface="Times New Roman"/>
                <a:ea typeface="Times New Roman"/>
                <a:cs typeface="B Titr" panose="00000700000000000000" pitchFamily="2" charset="-78"/>
              </a:rPr>
              <a:t>نتايج يك پژوهش طولي بر روي بازماندگان گردباد  در سري لانكا:</a:t>
            </a:r>
          </a:p>
          <a:p>
            <a:pPr>
              <a:buFont typeface="Wingdings" panose="05000000000000000000" pitchFamily="2" charset="2"/>
              <a:buChar char="§"/>
            </a:pPr>
            <a:r>
              <a:rPr lang="fa-IR" sz="3200" b="1" dirty="0">
                <a:solidFill>
                  <a:srgbClr val="00B0F0"/>
                </a:solidFill>
                <a:effectLst/>
                <a:latin typeface="Times New Roman"/>
                <a:ea typeface="Times New Roman"/>
                <a:cs typeface="B Nazanin"/>
              </a:rPr>
              <a:t>تا </a:t>
            </a:r>
            <a:r>
              <a:rPr lang="fa-IR" sz="3200" b="1" dirty="0">
                <a:solidFill>
                  <a:srgbClr val="FF0000"/>
                </a:solidFill>
                <a:effectLst/>
                <a:latin typeface="Times New Roman"/>
                <a:ea typeface="Times New Roman"/>
                <a:cs typeface="B Nazanin"/>
              </a:rPr>
              <a:t>50% </a:t>
            </a:r>
            <a:r>
              <a:rPr lang="fa-IR" sz="3200" b="1" dirty="0">
                <a:solidFill>
                  <a:srgbClr val="00B0F0"/>
                </a:solidFill>
                <a:effectLst/>
                <a:latin typeface="Times New Roman"/>
                <a:ea typeface="Times New Roman"/>
                <a:cs typeface="B Nazanin"/>
              </a:rPr>
              <a:t>باز ماندگان تا يكسال پس از وقوع گردباد دچار اختلالات رواني بوده‌اند.</a:t>
            </a:r>
          </a:p>
          <a:p>
            <a:pPr>
              <a:buFont typeface="Wingdings" panose="05000000000000000000" pitchFamily="2" charset="2"/>
              <a:buChar char="§"/>
            </a:pPr>
            <a:r>
              <a:rPr lang="fa-IR" sz="3200" b="1" dirty="0">
                <a:solidFill>
                  <a:srgbClr val="00B0F0"/>
                </a:solidFill>
                <a:effectLst/>
                <a:latin typeface="Times New Roman"/>
                <a:ea typeface="Times New Roman"/>
                <a:cs typeface="B Nazanin"/>
              </a:rPr>
              <a:t> </a:t>
            </a:r>
            <a:r>
              <a:rPr lang="fa-IR" dirty="0">
                <a:latin typeface="Times New Roman"/>
                <a:ea typeface="Times New Roman"/>
                <a:cs typeface="B Titr" panose="00000700000000000000" pitchFamily="2" charset="-78"/>
              </a:rPr>
              <a:t>در زلزله‌ مخرب هندوستان در سال 1996 </a:t>
            </a:r>
            <a:r>
              <a:rPr lang="fa-IR" sz="3200" b="1" dirty="0">
                <a:solidFill>
                  <a:srgbClr val="00B0F0"/>
                </a:solidFill>
                <a:latin typeface="Times New Roman"/>
                <a:ea typeface="Times New Roman"/>
                <a:cs typeface="B Nazanin"/>
              </a:rPr>
              <a:t>: </a:t>
            </a:r>
          </a:p>
          <a:p>
            <a:pPr marL="0" indent="0">
              <a:buNone/>
            </a:pPr>
            <a:r>
              <a:rPr lang="fa-IR" sz="3200" b="1" dirty="0">
                <a:solidFill>
                  <a:srgbClr val="00B0F0"/>
                </a:solidFill>
                <a:effectLst/>
                <a:latin typeface="Times New Roman"/>
                <a:ea typeface="Times New Roman"/>
                <a:cs typeface="B Nazanin"/>
              </a:rPr>
              <a:t> </a:t>
            </a:r>
            <a:r>
              <a:rPr lang="fa-IR" sz="3200" b="1" dirty="0">
                <a:solidFill>
                  <a:srgbClr val="FF0000"/>
                </a:solidFill>
                <a:effectLst/>
                <a:latin typeface="Times New Roman"/>
                <a:ea typeface="Times New Roman"/>
                <a:cs typeface="B Nazanin"/>
              </a:rPr>
              <a:t>59% </a:t>
            </a:r>
            <a:r>
              <a:rPr lang="fa-IR" sz="3200" b="1" dirty="0">
                <a:solidFill>
                  <a:srgbClr val="00B0F0"/>
                </a:solidFill>
                <a:effectLst/>
                <a:latin typeface="Times New Roman"/>
                <a:ea typeface="Times New Roman"/>
                <a:cs typeface="B Nazanin"/>
              </a:rPr>
              <a:t>بازماندگان مبتلا به اختلالات رواني بودند كه از اين ميزان 23% مبتلا به </a:t>
            </a:r>
            <a:r>
              <a:rPr lang="en-US" sz="3200" b="1" dirty="0">
                <a:solidFill>
                  <a:srgbClr val="00B0F0"/>
                </a:solidFill>
                <a:effectLst/>
                <a:latin typeface="Times New Roman"/>
                <a:ea typeface="Times New Roman"/>
                <a:cs typeface="B Nazanin"/>
              </a:rPr>
              <a:t>PTSD</a:t>
            </a:r>
            <a:r>
              <a:rPr lang="fa-IR" sz="3200" b="1" dirty="0">
                <a:solidFill>
                  <a:srgbClr val="00B0F0"/>
                </a:solidFill>
                <a:effectLst/>
                <a:latin typeface="Times New Roman"/>
                <a:ea typeface="Times New Roman"/>
                <a:cs typeface="B Nazanin"/>
              </a:rPr>
              <a:t> و 21% مبتلا به افسردگي اساسي بودند</a:t>
            </a:r>
            <a:endParaRPr lang="fa-IR" sz="3200" b="1" dirty="0">
              <a:solidFill>
                <a:srgbClr val="00B0F0"/>
              </a:solidFill>
            </a:endParaRPr>
          </a:p>
        </p:txBody>
      </p:sp>
    </p:spTree>
    <p:extLst>
      <p:ext uri="{BB962C8B-B14F-4D97-AF65-F5344CB8AC3E}">
        <p14:creationId xmlns:p14="http://schemas.microsoft.com/office/powerpoint/2010/main" val="14436783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effectLst/>
                <a:latin typeface="Arial"/>
                <a:ea typeface="Times New Roman"/>
                <a:cs typeface="B Titr" panose="00000700000000000000" pitchFamily="2" charset="-78"/>
              </a:rPr>
              <a:t>افسردگي اساسي</a:t>
            </a:r>
          </a:p>
        </p:txBody>
      </p:sp>
      <p:sp>
        <p:nvSpPr>
          <p:cNvPr id="3" name="Content Placeholder 2"/>
          <p:cNvSpPr>
            <a:spLocks noGrp="1"/>
          </p:cNvSpPr>
          <p:nvPr>
            <p:ph idx="1"/>
          </p:nvPr>
        </p:nvSpPr>
        <p:spPr>
          <a:xfrm>
            <a:off x="457200" y="1916832"/>
            <a:ext cx="8229600" cy="4209331"/>
          </a:xfrm>
        </p:spPr>
        <p:txBody>
          <a:bodyPr/>
          <a:lstStyle/>
          <a:p>
            <a:r>
              <a:rPr lang="fa-IR" b="1" dirty="0">
                <a:latin typeface="Arial"/>
                <a:ea typeface="Times New Roman"/>
                <a:cs typeface="B Nazanin"/>
              </a:rPr>
              <a:t>يك واكنش طبيعي نسبت به بحران محسوب نمي‌گردد.</a:t>
            </a:r>
          </a:p>
          <a:p>
            <a:r>
              <a:rPr lang="fa-IR" b="1" dirty="0">
                <a:latin typeface="Arial"/>
                <a:ea typeface="Times New Roman"/>
                <a:cs typeface="B Nazanin"/>
              </a:rPr>
              <a:t> در صورت بروز نيازمند مداخله جدي و فوري است. </a:t>
            </a:r>
          </a:p>
          <a:p>
            <a:r>
              <a:rPr lang="fa-IR" b="1" dirty="0">
                <a:latin typeface="Arial"/>
                <a:ea typeface="Times New Roman"/>
                <a:cs typeface="B Nazanin"/>
              </a:rPr>
              <a:t>خصوصيت بارز آن وجود خلق افسرده همراه با نا اميدي و احساس درماندگي، اضطراب، كاهش انرژي، اختلال خواب، كاهش اشتها، اختلال در حافظه، احساس پوچي و بي‌ارزشي، احساس گناه و گاه افكار خودكشي است. </a:t>
            </a:r>
          </a:p>
          <a:p>
            <a:r>
              <a:rPr lang="fa-IR" b="1" dirty="0">
                <a:latin typeface="Arial"/>
                <a:ea typeface="Times New Roman"/>
                <a:cs typeface="B Nazanin"/>
              </a:rPr>
              <a:t>افسردگي از اختلالات شايع به دنبال بحران‌هاست</a:t>
            </a:r>
            <a:endParaRPr lang="fa-IR" b="1" dirty="0"/>
          </a:p>
        </p:txBody>
      </p:sp>
    </p:spTree>
    <p:extLst>
      <p:ext uri="{BB962C8B-B14F-4D97-AF65-F5344CB8AC3E}">
        <p14:creationId xmlns:p14="http://schemas.microsoft.com/office/powerpoint/2010/main" val="27811945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effectLst/>
                <a:latin typeface="Arial"/>
                <a:ea typeface="Times New Roman"/>
                <a:cs typeface="B Titr" panose="00000700000000000000" pitchFamily="2" charset="-78"/>
              </a:rPr>
              <a:t>اختلالات شبه جسمي</a:t>
            </a:r>
          </a:p>
        </p:txBody>
      </p:sp>
      <p:sp>
        <p:nvSpPr>
          <p:cNvPr id="3" name="Content Placeholder 2"/>
          <p:cNvSpPr>
            <a:spLocks noGrp="1"/>
          </p:cNvSpPr>
          <p:nvPr>
            <p:ph idx="1"/>
          </p:nvPr>
        </p:nvSpPr>
        <p:spPr>
          <a:xfrm>
            <a:off x="457200" y="1844824"/>
            <a:ext cx="8229600" cy="4281339"/>
          </a:xfrm>
        </p:spPr>
        <p:txBody>
          <a:bodyPr/>
          <a:lstStyle/>
          <a:p>
            <a:pPr marL="0" indent="0">
              <a:buNone/>
            </a:pPr>
            <a:r>
              <a:rPr lang="fa-IR" b="1" dirty="0">
                <a:latin typeface="Arial"/>
                <a:ea typeface="Times New Roman"/>
                <a:cs typeface="B Nazanin"/>
              </a:rPr>
              <a:t>1- شکايات جسمانی که بيماری طبی جدی را مطرح می کند بدون اينکه بيماری طبی قابل اثباتی وجود داشته باشد. </a:t>
            </a:r>
          </a:p>
          <a:p>
            <a:pPr marL="0" indent="0">
              <a:buNone/>
            </a:pPr>
            <a:r>
              <a:rPr lang="fa-IR" b="1" dirty="0">
                <a:latin typeface="Arial"/>
                <a:ea typeface="Times New Roman"/>
                <a:cs typeface="B Nazanin"/>
              </a:rPr>
              <a:t>2- وجود عوامل و تعارضات روانشناختی که بنظر می رسد درشروع، تشديد و تداوم اختلال نقش مهمی ايفا کند. </a:t>
            </a:r>
          </a:p>
          <a:p>
            <a:pPr marL="0" indent="0">
              <a:buNone/>
            </a:pPr>
            <a:r>
              <a:rPr lang="fa-IR" b="1" dirty="0">
                <a:latin typeface="Arial"/>
                <a:ea typeface="Times New Roman"/>
                <a:cs typeface="B Nazanin"/>
              </a:rPr>
              <a:t>3- شکايات يا نگرانی بيش از حد بيمار در مورد سلامت خود که بصورت خودآگاه و تعمدی نمی باشد</a:t>
            </a:r>
            <a:r>
              <a:rPr lang="fa-IR" dirty="0">
                <a:latin typeface="Arial"/>
                <a:ea typeface="Times New Roman"/>
                <a:cs typeface="B Nazanin"/>
              </a:rPr>
              <a:t>. </a:t>
            </a:r>
          </a:p>
          <a:p>
            <a:pPr indent="228600" algn="just">
              <a:lnSpc>
                <a:spcPct val="150000"/>
              </a:lnSpc>
            </a:pPr>
            <a:r>
              <a:rPr lang="fa-IR" i="1" dirty="0">
                <a:latin typeface="Arial"/>
                <a:ea typeface="Times New Roman"/>
                <a:cs typeface="B Nazanin"/>
              </a:rPr>
              <a:t>دو اختلال مهم در اين دسته، </a:t>
            </a:r>
            <a:r>
              <a:rPr lang="fa-IR" b="1" i="1" dirty="0">
                <a:solidFill>
                  <a:srgbClr val="FF0000"/>
                </a:solidFill>
                <a:latin typeface="Arial"/>
                <a:ea typeface="Times New Roman"/>
                <a:cs typeface="B Nazanin"/>
              </a:rPr>
              <a:t>اختلال جسمانی سازی </a:t>
            </a:r>
            <a:r>
              <a:rPr lang="fa-IR" i="1" dirty="0">
                <a:latin typeface="Arial"/>
                <a:ea typeface="Times New Roman"/>
                <a:cs typeface="B Nazanin"/>
              </a:rPr>
              <a:t>(</a:t>
            </a:r>
            <a:r>
              <a:rPr lang="en-US" i="1" dirty="0">
                <a:latin typeface="Arial"/>
                <a:ea typeface="Times New Roman"/>
                <a:cs typeface="B Nazanin"/>
              </a:rPr>
              <a:t>Somatization disorder</a:t>
            </a:r>
            <a:r>
              <a:rPr lang="fa-IR" i="1" dirty="0">
                <a:latin typeface="Arial"/>
                <a:ea typeface="Times New Roman"/>
                <a:cs typeface="B Nazanin"/>
              </a:rPr>
              <a:t>) </a:t>
            </a:r>
            <a:r>
              <a:rPr lang="fa-IR" b="1" i="1" dirty="0">
                <a:solidFill>
                  <a:srgbClr val="FF0000"/>
                </a:solidFill>
                <a:latin typeface="Arial"/>
                <a:ea typeface="Times New Roman"/>
                <a:cs typeface="B Nazanin"/>
              </a:rPr>
              <a:t>و اختلال تبديلی </a:t>
            </a:r>
            <a:r>
              <a:rPr lang="fa-IR" dirty="0">
                <a:latin typeface="Arial"/>
                <a:ea typeface="Times New Roman"/>
                <a:cs typeface="B Nazanin"/>
              </a:rPr>
              <a:t>(</a:t>
            </a:r>
            <a:r>
              <a:rPr lang="en-US" dirty="0">
                <a:latin typeface="Arial"/>
                <a:ea typeface="Times New Roman"/>
                <a:cs typeface="B Nazanin"/>
              </a:rPr>
              <a:t>Conversion disorder</a:t>
            </a:r>
            <a:r>
              <a:rPr lang="fa-IR" dirty="0">
                <a:latin typeface="Arial"/>
                <a:ea typeface="Times New Roman"/>
                <a:cs typeface="B Nazanin"/>
              </a:rPr>
              <a:t>) می باشد.  </a:t>
            </a:r>
            <a:endParaRPr lang="en-US" sz="3600" b="1" dirty="0">
              <a:latin typeface="Arial"/>
              <a:ea typeface="Times New Roman"/>
            </a:endParaRPr>
          </a:p>
          <a:p>
            <a:endParaRPr lang="fa-IR" dirty="0"/>
          </a:p>
        </p:txBody>
      </p:sp>
    </p:spTree>
    <p:extLst>
      <p:ext uri="{BB962C8B-B14F-4D97-AF65-F5344CB8AC3E}">
        <p14:creationId xmlns:p14="http://schemas.microsoft.com/office/powerpoint/2010/main" val="418579212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effectLst/>
                <a:latin typeface="Arial"/>
                <a:ea typeface="Times New Roman"/>
                <a:cs typeface="B Titr" panose="00000700000000000000" pitchFamily="2" charset="-78"/>
              </a:rPr>
              <a:t>اختلال جسمانی سازی</a:t>
            </a:r>
          </a:p>
        </p:txBody>
      </p:sp>
      <p:sp>
        <p:nvSpPr>
          <p:cNvPr id="3" name="Content Placeholder 2"/>
          <p:cNvSpPr>
            <a:spLocks noGrp="1"/>
          </p:cNvSpPr>
          <p:nvPr>
            <p:ph idx="1"/>
          </p:nvPr>
        </p:nvSpPr>
        <p:spPr/>
        <p:txBody>
          <a:bodyPr/>
          <a:lstStyle/>
          <a:p>
            <a:r>
              <a:rPr lang="fa-IR" b="1" dirty="0">
                <a:latin typeface="Arial"/>
                <a:ea typeface="Times New Roman"/>
                <a:cs typeface="B Nazanin"/>
              </a:rPr>
              <a:t>با عنوان هيستری يا سندرم بريکه معرفی شده است. </a:t>
            </a:r>
          </a:p>
          <a:p>
            <a:r>
              <a:rPr lang="fa-IR" b="1" dirty="0">
                <a:latin typeface="Arial"/>
                <a:ea typeface="Times New Roman"/>
                <a:cs typeface="B Nazanin"/>
              </a:rPr>
              <a:t>مشخصه آن الگوی شکايات جسمی متعدد، عود کننده و ازنظر بالينی قابل ملاحظه می باشد و عملکرد بيمار را تحت تاثير قرار می دهد. </a:t>
            </a:r>
          </a:p>
          <a:p>
            <a:r>
              <a:rPr lang="fa-IR" b="1" dirty="0">
                <a:latin typeface="Arial"/>
                <a:ea typeface="Times New Roman"/>
                <a:cs typeface="B Nazanin"/>
              </a:rPr>
              <a:t>علائم ترکيبی از درد، علائم گوارشی، جنسی و نورولوژيک می باشد. </a:t>
            </a:r>
          </a:p>
          <a:p>
            <a:r>
              <a:rPr lang="fa-IR" b="1" dirty="0">
                <a:latin typeface="Arial"/>
                <a:ea typeface="Times New Roman"/>
                <a:cs typeface="B Nazanin"/>
              </a:rPr>
              <a:t>شکايات جسمی متعدد را نمی توان بر اساس يک حالت طبی عمومی شناخته شده يا تاثير مستقيم يک ماده کاملاً توجيه کرد. </a:t>
            </a:r>
          </a:p>
          <a:p>
            <a:r>
              <a:rPr lang="fa-IR" b="1" dirty="0">
                <a:latin typeface="Arial"/>
                <a:ea typeface="Times New Roman"/>
                <a:cs typeface="B Nazanin"/>
              </a:rPr>
              <a:t>اگر علائم درحضور يک حالت طبی عمومی رخ دهند، شکايات فيزيکی يا آسيب اجتماعی يا شغلی بيش از آن است که از سابقه، معاينه فيزيکی يا بررسی های آزمايشگاهی انتظار می رود. </a:t>
            </a:r>
          </a:p>
          <a:p>
            <a:r>
              <a:rPr lang="fa-IR" b="1" dirty="0">
                <a:latin typeface="Arial"/>
                <a:ea typeface="Times New Roman"/>
                <a:cs typeface="B Nazanin"/>
              </a:rPr>
              <a:t>علائم اين اختلال از روی قصد، وانمود يا ايجاد نمی شوند</a:t>
            </a:r>
            <a:endParaRPr lang="fa-IR" b="1" dirty="0"/>
          </a:p>
        </p:txBody>
      </p:sp>
    </p:spTree>
    <p:extLst>
      <p:ext uri="{BB962C8B-B14F-4D97-AF65-F5344CB8AC3E}">
        <p14:creationId xmlns:p14="http://schemas.microsoft.com/office/powerpoint/2010/main" val="25284845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احتلال تبدیلی</a:t>
            </a:r>
          </a:p>
        </p:txBody>
      </p:sp>
      <p:sp>
        <p:nvSpPr>
          <p:cNvPr id="3" name="Content Placeholder 2"/>
          <p:cNvSpPr>
            <a:spLocks noGrp="1"/>
          </p:cNvSpPr>
          <p:nvPr>
            <p:ph idx="1"/>
          </p:nvPr>
        </p:nvSpPr>
        <p:spPr/>
        <p:txBody>
          <a:bodyPr>
            <a:normAutofit fontScale="70000" lnSpcReduction="20000"/>
          </a:bodyPr>
          <a:lstStyle/>
          <a:p>
            <a:pPr lvl="0" algn="just">
              <a:lnSpc>
                <a:spcPct val="150000"/>
              </a:lnSpc>
              <a:buFont typeface="Symbol"/>
              <a:buChar char=""/>
            </a:pPr>
            <a:r>
              <a:rPr lang="fa-IR" b="1" dirty="0">
                <a:latin typeface="Arial"/>
                <a:ea typeface="Times New Roman"/>
                <a:cs typeface="B Nazanin"/>
              </a:rPr>
              <a:t>علائم يا نقايصی است که برکارکرد حسی يا حرکتی ارادی تاثير می گذارد و يک اختلال سيستم عصبی محيطی يا مرکزی را مطرح می کند ولی معمولاً علائم تبديلی با مشخصه های آناتوميک و مکانيسم های فيزيولوژيک مطابقت ندارد. </a:t>
            </a:r>
          </a:p>
          <a:p>
            <a:pPr lvl="0" algn="just">
              <a:lnSpc>
                <a:spcPct val="150000"/>
              </a:lnSpc>
              <a:buFont typeface="Symbol"/>
              <a:buChar char=""/>
            </a:pPr>
            <a:r>
              <a:rPr lang="fa-IR" b="1" dirty="0">
                <a:latin typeface="Arial"/>
                <a:ea typeface="Times New Roman"/>
                <a:cs typeface="B Nazanin"/>
              </a:rPr>
              <a:t>مثال: يک عضو فلج شده هنگام پوشيدن لباس و يا زمانی که توجه معطوف به جای ديگری است حرکت داده می شود و تن عضله و رفلکس ها طبيعی است. </a:t>
            </a:r>
          </a:p>
          <a:p>
            <a:pPr lvl="0" algn="just">
              <a:lnSpc>
                <a:spcPct val="150000"/>
              </a:lnSpc>
              <a:buFont typeface="Symbol"/>
              <a:buChar char=""/>
            </a:pPr>
            <a:r>
              <a:rPr lang="fa-IR" b="1" dirty="0">
                <a:latin typeface="Arial"/>
                <a:ea typeface="Times New Roman"/>
                <a:cs typeface="B Nazanin"/>
              </a:rPr>
              <a:t>بطور معمول اين اختلال در شرايط استرس رخ می دهد و موجب افت عملکرد قابل ملاحظه ای می شود. </a:t>
            </a:r>
          </a:p>
          <a:p>
            <a:pPr marL="0" lvl="0" indent="0" algn="just">
              <a:lnSpc>
                <a:spcPct val="150000"/>
              </a:lnSpc>
              <a:buNone/>
            </a:pPr>
            <a:r>
              <a:rPr lang="fa-IR" b="1" dirty="0">
                <a:latin typeface="Arial"/>
                <a:ea typeface="Times New Roman"/>
                <a:cs typeface="B Nazanin"/>
              </a:rPr>
              <a:t>علائم بيمار عمدی نمی باشد. </a:t>
            </a:r>
          </a:p>
          <a:p>
            <a:pPr lvl="0" algn="just">
              <a:lnSpc>
                <a:spcPct val="150000"/>
              </a:lnSpc>
              <a:buFont typeface="Symbol"/>
              <a:buChar char=""/>
            </a:pPr>
            <a:r>
              <a:rPr lang="fa-IR" b="1" dirty="0">
                <a:latin typeface="Arial"/>
                <a:ea typeface="Times New Roman"/>
                <a:cs typeface="B Nazanin"/>
              </a:rPr>
              <a:t>علائم يا نقايص حرکتی مانند فلج يا ضعف موضعی، لالی، اختلال در تعادل بدن، دشواری بلع، احتباس ادرار علائم و نقايص حسی مانند دو بينی، کوری، کری، فقدان احساس لامسه و درد. علائم ممکن است بصورت حملات تشنجی بروز کند. </a:t>
            </a:r>
          </a:p>
          <a:p>
            <a:pPr lvl="0" algn="just">
              <a:lnSpc>
                <a:spcPct val="150000"/>
              </a:lnSpc>
              <a:buFont typeface="Symbol"/>
              <a:buChar char=""/>
            </a:pPr>
            <a:r>
              <a:rPr lang="fa-IR" b="1" dirty="0">
                <a:latin typeface="Arial"/>
                <a:ea typeface="Times New Roman"/>
                <a:cs typeface="B Nazanin"/>
              </a:rPr>
              <a:t>بررسی های کامل بالينی برای اطمينان از عدم وجود يک اختلال ارگانيک ضروری می باشد</a:t>
            </a:r>
            <a:endParaRPr lang="en-US" sz="3600" b="1" dirty="0">
              <a:latin typeface="Arial"/>
              <a:ea typeface="Times New Roman"/>
            </a:endParaRPr>
          </a:p>
          <a:p>
            <a:endParaRPr lang="fa-IR" dirty="0"/>
          </a:p>
        </p:txBody>
      </p:sp>
    </p:spTree>
    <p:extLst>
      <p:ext uri="{BB962C8B-B14F-4D97-AF65-F5344CB8AC3E}">
        <p14:creationId xmlns:p14="http://schemas.microsoft.com/office/powerpoint/2010/main" val="12143904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sz="3200" b="1" dirty="0">
                <a:effectLst/>
                <a:latin typeface="Arial"/>
                <a:ea typeface="Times New Roman"/>
                <a:cs typeface="B Titr" panose="00000700000000000000" pitchFamily="2" charset="-78"/>
              </a:rPr>
              <a:t>سخنان و باورهای ناکارآمد رايج پيرامون سوگ</a:t>
            </a:r>
            <a:r>
              <a:rPr lang="en-US" sz="3200" b="1" dirty="0">
                <a:effectLst/>
                <a:latin typeface="Arial"/>
                <a:ea typeface="Times New Roman"/>
                <a:cs typeface="B Titr" panose="00000700000000000000" pitchFamily="2" charset="-78"/>
              </a:rPr>
              <a:t> </a:t>
            </a:r>
            <a:r>
              <a:rPr lang="en-US" sz="3200" b="1" dirty="0">
                <a:effectLst/>
                <a:latin typeface="Arial"/>
                <a:ea typeface="Times New Roman"/>
                <a:cs typeface="B Nazanin"/>
              </a:rPr>
              <a:t>(Myths)</a:t>
            </a:r>
            <a:endParaRPr lang="fa-IR" dirty="0"/>
          </a:p>
        </p:txBody>
      </p:sp>
      <p:sp>
        <p:nvSpPr>
          <p:cNvPr id="3" name="Content Placeholder 2"/>
          <p:cNvSpPr>
            <a:spLocks noGrp="1"/>
          </p:cNvSpPr>
          <p:nvPr>
            <p:ph sz="half" idx="1"/>
          </p:nvPr>
        </p:nvSpPr>
        <p:spPr/>
        <p:txBody>
          <a:bodyPr>
            <a:noAutofit/>
          </a:bodyPr>
          <a:lstStyle/>
          <a:p>
            <a:pPr marR="229870" lvl="0" algn="just">
              <a:buFont typeface="Times New Roman"/>
              <a:buChar char="-"/>
              <a:tabLst>
                <a:tab pos="227965" algn="l"/>
                <a:tab pos="457200" algn="l"/>
              </a:tabLst>
            </a:pPr>
            <a:r>
              <a:rPr lang="fa-IR" sz="1800" b="1" dirty="0">
                <a:latin typeface="Arial"/>
                <a:ea typeface="Times New Roman"/>
                <a:cs typeface="B Nazanin"/>
              </a:rPr>
              <a:t>او به يك خواب عميق رفت!</a:t>
            </a:r>
            <a:endParaRPr lang="en-US" sz="1800" b="1" dirty="0">
              <a:latin typeface="Arial"/>
              <a:ea typeface="Times New Roman"/>
              <a:cs typeface="Zar"/>
            </a:endParaRPr>
          </a:p>
          <a:p>
            <a:pPr marR="229870" lvl="0" algn="just">
              <a:buFont typeface="Times New Roman"/>
              <a:buChar char="-"/>
              <a:tabLst>
                <a:tab pos="227965" algn="l"/>
                <a:tab pos="457200" algn="l"/>
              </a:tabLst>
            </a:pPr>
            <a:r>
              <a:rPr lang="fa-IR" sz="1800" b="1" dirty="0">
                <a:latin typeface="Arial"/>
                <a:ea typeface="Times New Roman"/>
                <a:cs typeface="B Nazanin"/>
              </a:rPr>
              <a:t>چون خيلي خوب بود، مرد!</a:t>
            </a:r>
            <a:endParaRPr lang="en-US" sz="1800" b="1" dirty="0">
              <a:latin typeface="Arial"/>
              <a:ea typeface="Times New Roman"/>
              <a:cs typeface="Zar"/>
            </a:endParaRPr>
          </a:p>
          <a:p>
            <a:pPr marR="229870" lvl="0" algn="just">
              <a:buFont typeface="Times New Roman"/>
              <a:buChar char="-"/>
              <a:tabLst>
                <a:tab pos="227965" algn="l"/>
                <a:tab pos="457200" algn="l"/>
              </a:tabLst>
            </a:pPr>
            <a:r>
              <a:rPr lang="fa-IR" sz="1800" b="1" dirty="0">
                <a:latin typeface="Arial"/>
                <a:ea typeface="Times New Roman"/>
                <a:cs typeface="B Nazanin"/>
              </a:rPr>
              <a:t>چون خيلی آدم بدی بود، مرد!</a:t>
            </a:r>
            <a:endParaRPr lang="en-US" sz="1800" b="1" dirty="0">
              <a:latin typeface="Arial"/>
              <a:ea typeface="Times New Roman"/>
              <a:cs typeface="Zar"/>
            </a:endParaRPr>
          </a:p>
          <a:p>
            <a:pPr marR="229870" lvl="0" algn="just">
              <a:buFont typeface="Times New Roman"/>
              <a:buChar char="-"/>
              <a:tabLst>
                <a:tab pos="227965" algn="l"/>
                <a:tab pos="457200" algn="l"/>
              </a:tabLst>
            </a:pPr>
            <a:r>
              <a:rPr lang="fa-IR" sz="1800" b="1" dirty="0">
                <a:latin typeface="Arial"/>
                <a:ea typeface="Times New Roman"/>
                <a:cs typeface="B Nazanin"/>
              </a:rPr>
              <a:t>او تو را از آسمان نگاه مي‌كند؛ بنابراين بهتر است مواظب رفتارهايت باشي!</a:t>
            </a:r>
            <a:endParaRPr lang="en-US" sz="1800" b="1" dirty="0">
              <a:latin typeface="Arial"/>
              <a:ea typeface="Times New Roman"/>
              <a:cs typeface="Zar"/>
            </a:endParaRPr>
          </a:p>
          <a:p>
            <a:pPr marR="229870" lvl="0" algn="just">
              <a:buFont typeface="Times New Roman"/>
              <a:buChar char="-"/>
              <a:tabLst>
                <a:tab pos="227965" algn="l"/>
                <a:tab pos="457200" algn="l"/>
              </a:tabLst>
            </a:pPr>
            <a:r>
              <a:rPr lang="fa-IR" sz="1800" b="1" dirty="0">
                <a:latin typeface="Arial"/>
                <a:ea typeface="Times New Roman"/>
                <a:cs typeface="B Nazanin"/>
              </a:rPr>
              <a:t>اينقدر گريه نكن، عصبي و بيمار مي‌شوي!</a:t>
            </a:r>
            <a:endParaRPr lang="en-US" sz="1800" b="1" dirty="0">
              <a:latin typeface="Arial"/>
              <a:ea typeface="Times New Roman"/>
              <a:cs typeface="Zar"/>
            </a:endParaRPr>
          </a:p>
          <a:p>
            <a:pPr marR="229870" lvl="0" algn="just">
              <a:buFont typeface="Times New Roman"/>
              <a:buChar char="-"/>
              <a:tabLst>
                <a:tab pos="227965" algn="l"/>
                <a:tab pos="457200" algn="l"/>
              </a:tabLst>
            </a:pPr>
            <a:r>
              <a:rPr lang="fa-IR" sz="1800" b="1" dirty="0">
                <a:latin typeface="Arial"/>
                <a:ea typeface="Times New Roman"/>
                <a:cs typeface="B Nazanin"/>
              </a:rPr>
              <a:t>چه خوب بازي مي‌كند، انگار نه انگار اتفاقي افتاده! </a:t>
            </a:r>
            <a:endParaRPr lang="en-US" sz="1800" b="1" dirty="0">
              <a:latin typeface="Arial"/>
              <a:ea typeface="Times New Roman"/>
              <a:cs typeface="Zar"/>
            </a:endParaRPr>
          </a:p>
          <a:p>
            <a:pPr marR="229870" lvl="0" algn="just">
              <a:buFont typeface="Times New Roman"/>
              <a:buChar char="-"/>
              <a:tabLst>
                <a:tab pos="227965" algn="l"/>
                <a:tab pos="457200" algn="l"/>
              </a:tabLst>
            </a:pPr>
            <a:r>
              <a:rPr lang="fa-IR" sz="1800" b="1" dirty="0">
                <a:latin typeface="Arial"/>
                <a:ea typeface="Times New Roman"/>
                <a:cs typeface="B Nazanin"/>
              </a:rPr>
              <a:t>سوگ بزرگترها روي کودک سوگوار تأثير نمي گذارد!</a:t>
            </a:r>
            <a:endParaRPr lang="en-US" sz="1800" b="1" dirty="0">
              <a:latin typeface="Arial"/>
              <a:ea typeface="Times New Roman"/>
              <a:cs typeface="Zar"/>
            </a:endParaRPr>
          </a:p>
          <a:p>
            <a:pPr marR="229870" lvl="0" algn="just">
              <a:buFont typeface="Times New Roman"/>
              <a:buChar char="-"/>
              <a:tabLst>
                <a:tab pos="227965" algn="l"/>
                <a:tab pos="457200" algn="l"/>
              </a:tabLst>
            </a:pPr>
            <a:r>
              <a:rPr lang="fa-IR" sz="1800" b="1" dirty="0">
                <a:latin typeface="Arial"/>
                <a:ea typeface="Times New Roman"/>
                <a:cs typeface="B Nazanin"/>
              </a:rPr>
              <a:t>بزگتر ها همه چيز را بايد درباره سوگ، مرگ وروح بدانند و می توانند توضيحات کامل وکافی دراين باره به بچه ها بدهند! </a:t>
            </a:r>
            <a:endParaRPr lang="en-US" sz="1800" b="1" dirty="0">
              <a:latin typeface="Arial"/>
              <a:ea typeface="Times New Roman"/>
              <a:cs typeface="Zar"/>
            </a:endParaRPr>
          </a:p>
        </p:txBody>
      </p:sp>
      <p:sp>
        <p:nvSpPr>
          <p:cNvPr id="4" name="Content Placeholder 3"/>
          <p:cNvSpPr>
            <a:spLocks noGrp="1"/>
          </p:cNvSpPr>
          <p:nvPr>
            <p:ph sz="half" idx="2"/>
          </p:nvPr>
        </p:nvSpPr>
        <p:spPr/>
        <p:txBody>
          <a:bodyPr>
            <a:normAutofit fontScale="55000" lnSpcReduction="20000"/>
          </a:bodyPr>
          <a:lstStyle/>
          <a:p>
            <a:pPr marR="229870" lvl="0" algn="just">
              <a:lnSpc>
                <a:spcPct val="150000"/>
              </a:lnSpc>
              <a:buFont typeface="Times New Roman"/>
              <a:buChar char="-"/>
              <a:tabLst>
                <a:tab pos="227965" algn="l"/>
                <a:tab pos="457200" algn="l"/>
              </a:tabLst>
            </a:pPr>
            <a:r>
              <a:rPr lang="fa-IR" sz="3300" b="1" dirty="0">
                <a:latin typeface="Arial"/>
                <a:ea typeface="Times New Roman"/>
                <a:cs typeface="B Nazanin"/>
              </a:rPr>
              <a:t>بهتر است جلوي كودك داغديده راجع به مرگ صحبت نكنيم!</a:t>
            </a:r>
            <a:endParaRPr lang="en-US" sz="3300" b="1" dirty="0">
              <a:latin typeface="Arial"/>
              <a:ea typeface="Times New Roman"/>
              <a:cs typeface="Zar"/>
            </a:endParaRPr>
          </a:p>
          <a:p>
            <a:pPr marR="229870" lvl="0" algn="just">
              <a:lnSpc>
                <a:spcPct val="150000"/>
              </a:lnSpc>
              <a:buFont typeface="Times New Roman"/>
              <a:buChar char="-"/>
              <a:tabLst>
                <a:tab pos="227965" algn="l"/>
                <a:tab pos="457200" algn="l"/>
              </a:tabLst>
            </a:pPr>
            <a:r>
              <a:rPr lang="fa-IR" sz="3300" b="1" dirty="0">
                <a:latin typeface="Arial"/>
                <a:ea typeface="Times New Roman"/>
                <a:cs typeface="B Nazanin"/>
              </a:rPr>
              <a:t>بهتر است از صحبت‌هايي كه در بچه ايجاد گريه مي‌كند اجتناب كنيم!</a:t>
            </a:r>
            <a:endParaRPr lang="en-US" sz="3300" b="1" dirty="0">
              <a:latin typeface="Arial"/>
              <a:ea typeface="Times New Roman"/>
              <a:cs typeface="Zar"/>
            </a:endParaRPr>
          </a:p>
          <a:p>
            <a:pPr marR="229870" lvl="0" algn="just">
              <a:lnSpc>
                <a:spcPct val="150000"/>
              </a:lnSpc>
              <a:buFont typeface="Times New Roman"/>
              <a:buChar char="-"/>
              <a:tabLst>
                <a:tab pos="227965" algn="l"/>
                <a:tab pos="457200" algn="l"/>
              </a:tabLst>
            </a:pPr>
            <a:r>
              <a:rPr lang="fa-IR" sz="3300" b="1" dirty="0">
                <a:latin typeface="Arial"/>
                <a:ea typeface="Times New Roman"/>
                <a:cs typeface="B Nazanin"/>
              </a:rPr>
              <a:t>بهتر است بچه ها درمراسم سوگواری شرکت نکنند!</a:t>
            </a:r>
            <a:endParaRPr lang="en-US" sz="3300" b="1" dirty="0">
              <a:latin typeface="Arial"/>
              <a:ea typeface="Times New Roman"/>
              <a:cs typeface="Zar"/>
            </a:endParaRPr>
          </a:p>
          <a:p>
            <a:pPr marR="229870" lvl="0" algn="just">
              <a:lnSpc>
                <a:spcPct val="150000"/>
              </a:lnSpc>
              <a:buFont typeface="Times New Roman"/>
              <a:buChar char="-"/>
              <a:tabLst>
                <a:tab pos="227965" algn="l"/>
                <a:tab pos="457200" algn="l"/>
              </a:tabLst>
            </a:pPr>
            <a:r>
              <a:rPr lang="fa-IR" sz="3300" b="1" dirty="0">
                <a:latin typeface="Arial"/>
                <a:ea typeface="Times New Roman"/>
                <a:cs typeface="B Nazanin"/>
              </a:rPr>
              <a:t>بچه‌هاي خردسال آنقدر كوچك هستند كه سوگ و اندوه را نمي‌فهمند!</a:t>
            </a:r>
            <a:endParaRPr lang="en-US" sz="3300" b="1" dirty="0">
              <a:latin typeface="Arial"/>
              <a:ea typeface="Times New Roman"/>
              <a:cs typeface="Zar"/>
            </a:endParaRPr>
          </a:p>
          <a:p>
            <a:pPr marR="229870" lvl="0" algn="just">
              <a:lnSpc>
                <a:spcPct val="150000"/>
              </a:lnSpc>
              <a:buFont typeface="Times New Roman"/>
              <a:buChar char="-"/>
              <a:tabLst>
                <a:tab pos="227965" algn="l"/>
                <a:tab pos="457200" algn="l"/>
              </a:tabLst>
            </a:pPr>
            <a:r>
              <a:rPr lang="fa-IR" sz="3300" b="1" dirty="0">
                <a:latin typeface="Arial"/>
                <a:ea typeface="Times New Roman"/>
                <a:cs typeface="B Nazanin"/>
              </a:rPr>
              <a:t>هنوز بچه‌اي،  بزرگ كه شوي همه چيز فراموشت مي‌شود!</a:t>
            </a:r>
            <a:endParaRPr lang="en-US" sz="3300" b="1" dirty="0">
              <a:latin typeface="Arial"/>
              <a:ea typeface="Times New Roman"/>
              <a:cs typeface="Zar"/>
            </a:endParaRPr>
          </a:p>
          <a:p>
            <a:pPr marR="229870" lvl="0" algn="just">
              <a:lnSpc>
                <a:spcPct val="150000"/>
              </a:lnSpc>
              <a:buFont typeface="Times New Roman"/>
              <a:buChar char="-"/>
              <a:tabLst>
                <a:tab pos="227965" algn="l"/>
                <a:tab pos="457200" algn="l"/>
              </a:tabLst>
            </a:pPr>
            <a:r>
              <a:rPr lang="fa-IR" sz="3300" b="1" dirty="0">
                <a:latin typeface="Arial"/>
                <a:ea typeface="Times New Roman"/>
                <a:cs typeface="B Nazanin"/>
              </a:rPr>
              <a:t>او به يك مسافرت طولاني رفت!</a:t>
            </a:r>
            <a:endParaRPr lang="en-US" sz="3300" b="1" dirty="0">
              <a:latin typeface="Arial"/>
              <a:ea typeface="Times New Roman"/>
              <a:cs typeface="Zar"/>
            </a:endParaRPr>
          </a:p>
          <a:p>
            <a:pPr marL="0" indent="0">
              <a:buNone/>
            </a:pPr>
            <a:endParaRPr lang="fa-IR" dirty="0"/>
          </a:p>
        </p:txBody>
      </p:sp>
    </p:spTree>
    <p:extLst>
      <p:ext uri="{BB962C8B-B14F-4D97-AF65-F5344CB8AC3E}">
        <p14:creationId xmlns:p14="http://schemas.microsoft.com/office/powerpoint/2010/main" val="16473215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حمایت های روانی</a:t>
            </a:r>
          </a:p>
        </p:txBody>
      </p:sp>
      <p:sp>
        <p:nvSpPr>
          <p:cNvPr id="3" name="Content Placeholder 2"/>
          <p:cNvSpPr>
            <a:spLocks noGrp="1"/>
          </p:cNvSpPr>
          <p:nvPr>
            <p:ph idx="1"/>
          </p:nvPr>
        </p:nvSpPr>
        <p:spPr/>
        <p:txBody>
          <a:bodyPr/>
          <a:lstStyle/>
          <a:p>
            <a:r>
              <a:rPr lang="fa-IR" b="1" dirty="0"/>
              <a:t>برقراری ارتباط صحیح با آسیب دیدگان</a:t>
            </a:r>
          </a:p>
          <a:p>
            <a:r>
              <a:rPr lang="fa-IR" b="1" dirty="0"/>
              <a:t>عدم تعجیل در انتقال مصدومین به بیمارستان</a:t>
            </a:r>
          </a:p>
          <a:p>
            <a:r>
              <a:rPr lang="fa-IR" b="1" dirty="0"/>
              <a:t>دادن اطلاعات صحیح </a:t>
            </a:r>
          </a:p>
          <a:p>
            <a:r>
              <a:rPr lang="fa-IR" b="1" dirty="0"/>
              <a:t>دروغ نگفتن</a:t>
            </a:r>
          </a:p>
          <a:p>
            <a:r>
              <a:rPr lang="fa-IR" b="1" dirty="0"/>
              <a:t>دادن تدریجی اخبار بد و دادن آن در جمع</a:t>
            </a:r>
          </a:p>
          <a:p>
            <a:r>
              <a:rPr lang="fa-IR" b="1" dirty="0"/>
              <a:t>قرار دادن افراد داغدار در جمع های داغدار شبیه خود</a:t>
            </a:r>
          </a:p>
          <a:p>
            <a:r>
              <a:rPr lang="fa-IR" b="1" dirty="0"/>
              <a:t>محروم نکردن افراد از دیدن جنازه عزیزان</a:t>
            </a:r>
          </a:p>
          <a:p>
            <a:r>
              <a:rPr lang="fa-IR" b="1" dirty="0"/>
              <a:t>توضیح در مورد چگونگی فوت و علت مرگ</a:t>
            </a:r>
          </a:p>
          <a:p>
            <a:r>
              <a:rPr lang="fa-IR" b="1" dirty="0"/>
              <a:t>صحنه ها و وضعیتهای وحشتناک</a:t>
            </a:r>
          </a:p>
          <a:p>
            <a:r>
              <a:rPr lang="fa-IR" b="1" dirty="0"/>
              <a:t>مانع نشدن از ابراز احساسات</a:t>
            </a:r>
          </a:p>
        </p:txBody>
      </p:sp>
    </p:spTree>
    <p:extLst>
      <p:ext uri="{BB962C8B-B14F-4D97-AF65-F5344CB8AC3E}">
        <p14:creationId xmlns:p14="http://schemas.microsoft.com/office/powerpoint/2010/main" val="508504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حمایت های روانی</a:t>
            </a:r>
            <a:endParaRPr lang="fa-IR" dirty="0"/>
          </a:p>
        </p:txBody>
      </p:sp>
      <p:sp>
        <p:nvSpPr>
          <p:cNvPr id="3" name="Content Placeholder 2"/>
          <p:cNvSpPr>
            <a:spLocks noGrp="1"/>
          </p:cNvSpPr>
          <p:nvPr>
            <p:ph idx="1"/>
          </p:nvPr>
        </p:nvSpPr>
        <p:spPr/>
        <p:txBody>
          <a:bodyPr/>
          <a:lstStyle/>
          <a:p>
            <a:r>
              <a:rPr lang="fa-IR" b="1" dirty="0"/>
              <a:t>استراحت شبانه</a:t>
            </a:r>
          </a:p>
          <a:p>
            <a:r>
              <a:rPr lang="fa-IR" b="1" dirty="0"/>
              <a:t>کمک گرفتن از باورهای دینی</a:t>
            </a:r>
          </a:p>
          <a:p>
            <a:r>
              <a:rPr lang="fa-IR" b="1" dirty="0"/>
              <a:t>شرکت افراد در مراسم های تشییع و نماز میت</a:t>
            </a:r>
          </a:p>
          <a:p>
            <a:r>
              <a:rPr lang="fa-IR" b="1" dirty="0"/>
              <a:t>دور نکردن افراد از محل سکونت</a:t>
            </a:r>
          </a:p>
          <a:p>
            <a:r>
              <a:rPr lang="fa-IR" b="1" dirty="0"/>
              <a:t>مانع نشدن برای تجمع داغداران</a:t>
            </a:r>
          </a:p>
          <a:p>
            <a:r>
              <a:rPr lang="fa-IR" b="1" dirty="0"/>
              <a:t>تشویق افراد برای شرکت در فعالیتهای گروهی و اجتماعی</a:t>
            </a:r>
          </a:p>
          <a:p>
            <a:r>
              <a:rPr lang="fa-IR" b="1" dirty="0"/>
              <a:t>ایجاد و راه اندازی شبکه های محلی</a:t>
            </a:r>
          </a:p>
          <a:p>
            <a:r>
              <a:rPr lang="fa-IR" b="1" dirty="0"/>
              <a:t>جلوگیری از وقوع درگیری و بحث و جدل</a:t>
            </a:r>
          </a:p>
        </p:txBody>
      </p:sp>
    </p:spTree>
    <p:extLst>
      <p:ext uri="{BB962C8B-B14F-4D97-AF65-F5344CB8AC3E}">
        <p14:creationId xmlns:p14="http://schemas.microsoft.com/office/powerpoint/2010/main" val="631214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cs typeface="B Titr" panose="00000700000000000000" pitchFamily="2" charset="-78"/>
              </a:rPr>
              <a:t>بلایا و اثرات آنها</a:t>
            </a:r>
          </a:p>
        </p:txBody>
      </p:sp>
      <p:sp>
        <p:nvSpPr>
          <p:cNvPr id="3" name="Content Placeholder 2"/>
          <p:cNvSpPr>
            <a:spLocks noGrp="1"/>
          </p:cNvSpPr>
          <p:nvPr>
            <p:ph idx="1"/>
          </p:nvPr>
        </p:nvSpPr>
        <p:spPr/>
        <p:txBody>
          <a:bodyPr>
            <a:normAutofit lnSpcReduction="10000"/>
          </a:bodyPr>
          <a:lstStyle/>
          <a:p>
            <a:r>
              <a:rPr lang="fa-IR" b="1" dirty="0"/>
              <a:t>از دست دادن عزیزان</a:t>
            </a:r>
          </a:p>
          <a:p>
            <a:r>
              <a:rPr lang="fa-IR" b="1" dirty="0"/>
              <a:t>تخریب منازل</a:t>
            </a:r>
          </a:p>
          <a:p>
            <a:r>
              <a:rPr lang="fa-IR" b="1" dirty="0"/>
              <a:t>ماندن زیر آور</a:t>
            </a:r>
          </a:p>
          <a:p>
            <a:r>
              <a:rPr lang="fa-IR" b="1" dirty="0"/>
              <a:t>مصدومیت</a:t>
            </a:r>
          </a:p>
          <a:p>
            <a:r>
              <a:rPr lang="fa-IR" b="1" dirty="0"/>
              <a:t>مشاهده صحنه های دردناک</a:t>
            </a:r>
          </a:p>
          <a:p>
            <a:r>
              <a:rPr lang="fa-IR" b="1" dirty="0"/>
              <a:t>دیدن زجر و آسیب دیگران</a:t>
            </a:r>
          </a:p>
          <a:p>
            <a:r>
              <a:rPr lang="fa-IR" b="1" dirty="0"/>
              <a:t>شنیدن فریادهای کمک دیگران</a:t>
            </a:r>
          </a:p>
          <a:p>
            <a:r>
              <a:rPr lang="fa-IR" b="1" dirty="0"/>
              <a:t>قرار گرفتن در سرما، گرما، بارندگی، یخبندان و ...</a:t>
            </a:r>
          </a:p>
          <a:p>
            <a:r>
              <a:rPr lang="fa-IR" b="1" dirty="0"/>
              <a:t>تنها شدن، عدم احساس امنیت</a:t>
            </a:r>
          </a:p>
          <a:p>
            <a:r>
              <a:rPr lang="fa-IR" b="1" dirty="0"/>
              <a:t>کابوس، تکرار صحنه ها</a:t>
            </a:r>
          </a:p>
          <a:p>
            <a:r>
              <a:rPr lang="fa-IR" b="1" dirty="0"/>
              <a:t>.........</a:t>
            </a:r>
          </a:p>
        </p:txBody>
      </p:sp>
    </p:spTree>
    <p:extLst>
      <p:ext uri="{BB962C8B-B14F-4D97-AF65-F5344CB8AC3E}">
        <p14:creationId xmlns:p14="http://schemas.microsoft.com/office/powerpoint/2010/main" val="2909471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22225" marR="22225">
              <a:lnSpc>
                <a:spcPct val="150000"/>
              </a:lnSpc>
            </a:pPr>
            <a:r>
              <a:rPr lang="fa-IR" sz="3600" dirty="0">
                <a:cs typeface="B Titr" panose="00000700000000000000" pitchFamily="2" charset="-78"/>
              </a:rPr>
              <a:t>مراحل پاسخ  رواني به دنبال بلايا</a:t>
            </a:r>
          </a:p>
        </p:txBody>
      </p:sp>
      <p:sp>
        <p:nvSpPr>
          <p:cNvPr id="3" name="Content Placeholder 2"/>
          <p:cNvSpPr>
            <a:spLocks noGrp="1"/>
          </p:cNvSpPr>
          <p:nvPr>
            <p:ph idx="1"/>
          </p:nvPr>
        </p:nvSpPr>
        <p:spPr/>
        <p:txBody>
          <a:bodyPr>
            <a:normAutofit fontScale="92500" lnSpcReduction="10000"/>
          </a:bodyPr>
          <a:lstStyle/>
          <a:p>
            <a:pPr lvl="0" algn="just">
              <a:lnSpc>
                <a:spcPct val="150000"/>
              </a:lnSpc>
              <a:buFont typeface="+mj-lt"/>
              <a:buAutoNum type="arabicPeriod"/>
              <a:tabLst>
                <a:tab pos="457200" algn="l"/>
              </a:tabLst>
            </a:pPr>
            <a:r>
              <a:rPr lang="fa-IR" b="1" dirty="0">
                <a:latin typeface="Arial"/>
                <a:ea typeface="Times New Roman"/>
                <a:cs typeface="B Nazanin"/>
              </a:rPr>
              <a:t>مرحله تماس يا ضربه </a:t>
            </a:r>
            <a:endParaRPr lang="en-US" sz="4800" b="1" dirty="0">
              <a:latin typeface="Arial"/>
              <a:ea typeface="Times New Roman"/>
            </a:endParaRPr>
          </a:p>
          <a:p>
            <a:pPr lvl="0" algn="just">
              <a:lnSpc>
                <a:spcPct val="150000"/>
              </a:lnSpc>
              <a:buFont typeface="+mj-lt"/>
              <a:buAutoNum type="arabicPeriod"/>
              <a:tabLst>
                <a:tab pos="457200" algn="l"/>
              </a:tabLst>
            </a:pPr>
            <a:r>
              <a:rPr lang="fa-IR" b="1" dirty="0">
                <a:latin typeface="Arial"/>
                <a:ea typeface="Times New Roman"/>
                <a:cs typeface="B Nazanin"/>
              </a:rPr>
              <a:t>مرحله قهرمانگرائی </a:t>
            </a:r>
            <a:endParaRPr lang="en-US" sz="4800" b="1" dirty="0">
              <a:latin typeface="Arial"/>
              <a:ea typeface="Times New Roman"/>
            </a:endParaRPr>
          </a:p>
          <a:p>
            <a:pPr lvl="0" algn="just">
              <a:lnSpc>
                <a:spcPct val="150000"/>
              </a:lnSpc>
              <a:buFont typeface="+mj-lt"/>
              <a:buAutoNum type="arabicPeriod"/>
              <a:tabLst>
                <a:tab pos="457200" algn="l"/>
              </a:tabLst>
            </a:pPr>
            <a:r>
              <a:rPr lang="fa-IR" b="1" dirty="0">
                <a:latin typeface="Arial"/>
                <a:ea typeface="Times New Roman"/>
                <a:cs typeface="B Nazanin"/>
              </a:rPr>
              <a:t>مرحله شادمانی/امیدواری و فراموشی غم</a:t>
            </a:r>
            <a:endParaRPr lang="en-US" sz="4800" b="1" dirty="0">
              <a:latin typeface="Arial"/>
              <a:ea typeface="Times New Roman"/>
            </a:endParaRPr>
          </a:p>
          <a:p>
            <a:pPr marL="0" lvl="0" indent="0" algn="just">
              <a:lnSpc>
                <a:spcPct val="150000"/>
              </a:lnSpc>
              <a:buNone/>
              <a:tabLst>
                <a:tab pos="457200" algn="l"/>
              </a:tabLst>
            </a:pPr>
            <a:r>
              <a:rPr lang="fa-IR" b="1" dirty="0">
                <a:latin typeface="Arial"/>
                <a:ea typeface="Times New Roman"/>
                <a:cs typeface="B Nazanin"/>
              </a:rPr>
              <a:t>4. مرحله مواجهه با واقعيت</a:t>
            </a:r>
            <a:endParaRPr lang="en-US" sz="4800" b="1" dirty="0">
              <a:latin typeface="Arial"/>
              <a:ea typeface="Times New Roman"/>
            </a:endParaRPr>
          </a:p>
          <a:p>
            <a:pPr marL="0" lvl="0" indent="0" algn="just">
              <a:lnSpc>
                <a:spcPct val="150000"/>
              </a:lnSpc>
              <a:buNone/>
              <a:tabLst>
                <a:tab pos="457200" algn="l"/>
              </a:tabLst>
            </a:pPr>
            <a:r>
              <a:rPr lang="fa-IR" b="1" dirty="0">
                <a:latin typeface="Arial"/>
                <a:ea typeface="Times New Roman"/>
                <a:cs typeface="B Nazanin"/>
              </a:rPr>
              <a:t>5. مرحله تجديد  سازمان</a:t>
            </a:r>
          </a:p>
          <a:p>
            <a:pPr marL="0" lvl="0" indent="0" algn="just">
              <a:lnSpc>
                <a:spcPct val="150000"/>
              </a:lnSpc>
              <a:buNone/>
              <a:tabLst>
                <a:tab pos="457200" algn="l"/>
              </a:tabLst>
            </a:pPr>
            <a:r>
              <a:rPr lang="fa-IR" b="1" dirty="0">
                <a:latin typeface="Arial"/>
                <a:ea typeface="Times New Roman"/>
                <a:cs typeface="B Nazanin"/>
              </a:rPr>
              <a:t> </a:t>
            </a:r>
            <a:endParaRPr lang="en-US" sz="4800" b="1" dirty="0">
              <a:latin typeface="Arial"/>
              <a:ea typeface="Times New Roman"/>
            </a:endParaRPr>
          </a:p>
          <a:p>
            <a:pPr marL="0" indent="0" algn="just">
              <a:lnSpc>
                <a:spcPct val="150000"/>
              </a:lnSpc>
              <a:buNone/>
            </a:pPr>
            <a:r>
              <a:rPr lang="fa-IR" b="1" dirty="0">
                <a:solidFill>
                  <a:srgbClr val="00B050"/>
                </a:solidFill>
                <a:latin typeface="Arial"/>
                <a:ea typeface="Times New Roman"/>
                <a:cs typeface="B Nazanin"/>
              </a:rPr>
              <a:t>اين مراحل الزاماً به­ترتيب رخ نمی دهند و ممکن است برخی مراحل کاملاً بارز نباشند. </a:t>
            </a:r>
          </a:p>
          <a:p>
            <a:pPr marL="0" indent="0" algn="ctr">
              <a:lnSpc>
                <a:spcPct val="150000"/>
              </a:lnSpc>
              <a:buNone/>
            </a:pPr>
            <a:r>
              <a:rPr lang="fa-IR" b="1" dirty="0">
                <a:solidFill>
                  <a:srgbClr val="FF0000"/>
                </a:solidFill>
                <a:latin typeface="Arial"/>
                <a:ea typeface="Times New Roman"/>
                <a:cs typeface="B Titr" panose="00000700000000000000" pitchFamily="2" charset="-78"/>
              </a:rPr>
              <a:t>هدف نهائی: رسيدن باز ماندگان به مرحله تجديد سازمان است.</a:t>
            </a:r>
            <a:endParaRPr lang="en-US" sz="4800" b="1" dirty="0">
              <a:solidFill>
                <a:srgbClr val="FF0000"/>
              </a:solidFill>
              <a:latin typeface="Arial"/>
              <a:ea typeface="Times New Roman"/>
              <a:cs typeface="B Titr" panose="00000700000000000000" pitchFamily="2" charset="-78"/>
            </a:endParaRPr>
          </a:p>
          <a:p>
            <a:pPr marL="0" indent="0">
              <a:buNone/>
            </a:pPr>
            <a:endParaRPr lang="fa-IR" dirty="0"/>
          </a:p>
        </p:txBody>
      </p:sp>
      <p:sp>
        <p:nvSpPr>
          <p:cNvPr id="4" name="Rounded Rectangle 3"/>
          <p:cNvSpPr/>
          <p:nvPr/>
        </p:nvSpPr>
        <p:spPr>
          <a:xfrm>
            <a:off x="179512" y="1772816"/>
            <a:ext cx="3960440" cy="27363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sz="2400" b="1" dirty="0"/>
              <a:t>نکته: مراقب باشید افرادی که دچار واکنش های روانی شده اند را بیمار روانی تلقی نکنید.</a:t>
            </a:r>
          </a:p>
          <a:p>
            <a:pPr algn="ctr"/>
            <a:r>
              <a:rPr lang="fa-IR" sz="2400" b="1" dirty="0"/>
              <a:t>این علائم واکنش طبیعی به حوادث است</a:t>
            </a:r>
          </a:p>
          <a:p>
            <a:pPr algn="ctr"/>
            <a:r>
              <a:rPr lang="fa-IR" sz="2400" b="1" dirty="0"/>
              <a:t>بسیاری از موارد در طول زمان تخفیف یافته و از بین می روند</a:t>
            </a:r>
          </a:p>
        </p:txBody>
      </p:sp>
    </p:spTree>
    <p:extLst>
      <p:ext uri="{BB962C8B-B14F-4D97-AF65-F5344CB8AC3E}">
        <p14:creationId xmlns:p14="http://schemas.microsoft.com/office/powerpoint/2010/main" val="762457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22225" marR="22225">
              <a:lnSpc>
                <a:spcPct val="150000"/>
              </a:lnSpc>
            </a:pPr>
            <a:r>
              <a:rPr lang="fa-IR" sz="3600" dirty="0">
                <a:cs typeface="B Titr" panose="00000700000000000000" pitchFamily="2" charset="-78"/>
              </a:rPr>
              <a:t>مرحله تماس یا ضربه</a:t>
            </a:r>
          </a:p>
        </p:txBody>
      </p:sp>
      <p:sp>
        <p:nvSpPr>
          <p:cNvPr id="3" name="Content Placeholder 2"/>
          <p:cNvSpPr>
            <a:spLocks noGrp="1"/>
          </p:cNvSpPr>
          <p:nvPr>
            <p:ph idx="1"/>
          </p:nvPr>
        </p:nvSpPr>
        <p:spPr>
          <a:xfrm>
            <a:off x="457200" y="2132856"/>
            <a:ext cx="8229600" cy="3993307"/>
          </a:xfrm>
        </p:spPr>
        <p:txBody>
          <a:bodyPr>
            <a:normAutofit lnSpcReduction="10000"/>
          </a:bodyPr>
          <a:lstStyle/>
          <a:p>
            <a:r>
              <a:rPr lang="fa-IR" sz="2800" b="1" dirty="0">
                <a:latin typeface="Arial"/>
                <a:ea typeface="Times New Roman"/>
                <a:cs typeface="B Nazanin"/>
              </a:rPr>
              <a:t>در</a:t>
            </a:r>
            <a:r>
              <a:rPr lang="fa-IR" sz="2800" b="1" dirty="0">
                <a:solidFill>
                  <a:srgbClr val="00B050"/>
                </a:solidFill>
                <a:latin typeface="Arial"/>
                <a:ea typeface="Times New Roman"/>
                <a:cs typeface="B Nazanin"/>
              </a:rPr>
              <a:t>چند دقيقه اول </a:t>
            </a:r>
            <a:r>
              <a:rPr lang="fa-IR" sz="2800" b="1" dirty="0">
                <a:latin typeface="Arial"/>
                <a:ea typeface="Times New Roman"/>
                <a:cs typeface="B Nazanin"/>
              </a:rPr>
              <a:t>پس از حادثه بروز می کند</a:t>
            </a:r>
          </a:p>
          <a:p>
            <a:r>
              <a:rPr lang="fa-IR" sz="2800" b="1" dirty="0">
                <a:latin typeface="Arial"/>
                <a:ea typeface="Times New Roman"/>
                <a:cs typeface="B Nazanin"/>
              </a:rPr>
              <a:t>اکثر افراد دچار </a:t>
            </a:r>
            <a:r>
              <a:rPr lang="fa-IR" sz="2800" b="1" dirty="0">
                <a:solidFill>
                  <a:srgbClr val="00B050"/>
                </a:solidFill>
                <a:latin typeface="Arial"/>
                <a:ea typeface="Times New Roman"/>
                <a:cs typeface="B Nazanin"/>
              </a:rPr>
              <a:t>ترس و وحشت شدید </a:t>
            </a:r>
            <a:r>
              <a:rPr lang="fa-IR" sz="2800" b="1" dirty="0">
                <a:latin typeface="Arial"/>
                <a:ea typeface="Times New Roman"/>
                <a:cs typeface="B Nazanin"/>
              </a:rPr>
              <a:t>می شوند.</a:t>
            </a:r>
          </a:p>
          <a:p>
            <a:r>
              <a:rPr lang="fa-IR" sz="2800" b="1" dirty="0">
                <a:latin typeface="Arial"/>
                <a:ea typeface="Times New Roman"/>
                <a:cs typeface="B Nazanin"/>
              </a:rPr>
              <a:t>برخی افراد </a:t>
            </a:r>
            <a:r>
              <a:rPr lang="fa-IR" sz="2800" b="1" dirty="0">
                <a:solidFill>
                  <a:srgbClr val="00B050"/>
                </a:solidFill>
                <a:latin typeface="Arial"/>
                <a:ea typeface="Times New Roman"/>
                <a:cs typeface="B Nazanin"/>
              </a:rPr>
              <a:t>بهت زده </a:t>
            </a:r>
            <a:r>
              <a:rPr lang="fa-IR" sz="2800" b="1" dirty="0">
                <a:latin typeface="Arial"/>
                <a:ea typeface="Times New Roman"/>
                <a:cs typeface="B Nazanin"/>
              </a:rPr>
              <a:t>می شوند.</a:t>
            </a:r>
          </a:p>
          <a:p>
            <a:r>
              <a:rPr lang="fa-IR" sz="2800" b="1" dirty="0">
                <a:latin typeface="Arial"/>
                <a:ea typeface="Times New Roman"/>
                <a:cs typeface="B Nazanin"/>
              </a:rPr>
              <a:t>افراد </a:t>
            </a:r>
            <a:r>
              <a:rPr lang="fa-IR" sz="2800" b="1" dirty="0">
                <a:solidFill>
                  <a:srgbClr val="00B050"/>
                </a:solidFill>
                <a:latin typeface="Arial"/>
                <a:ea typeface="Times New Roman"/>
                <a:cs typeface="B Nazanin"/>
              </a:rPr>
              <a:t>گيج و درمانده </a:t>
            </a:r>
            <a:r>
              <a:rPr lang="fa-IR" sz="2800" b="1" dirty="0">
                <a:latin typeface="Arial"/>
                <a:ea typeface="Times New Roman"/>
                <a:cs typeface="B Nazanin"/>
              </a:rPr>
              <a:t>هستند و قدرت انجام هيچ کاری را ندارند.</a:t>
            </a:r>
          </a:p>
          <a:p>
            <a:r>
              <a:rPr lang="fa-IR" sz="2800" b="1" dirty="0">
                <a:solidFill>
                  <a:srgbClr val="00B050"/>
                </a:solidFill>
                <a:latin typeface="Arial"/>
                <a:ea typeface="Times New Roman"/>
                <a:cs typeface="B Nazanin"/>
              </a:rPr>
              <a:t>میخکوب شدن </a:t>
            </a:r>
            <a:r>
              <a:rPr lang="fa-IR" sz="2800" b="1" dirty="0">
                <a:latin typeface="Arial"/>
                <a:ea typeface="Times New Roman"/>
                <a:cs typeface="B Nazanin"/>
              </a:rPr>
              <a:t>افراد</a:t>
            </a:r>
          </a:p>
          <a:p>
            <a:r>
              <a:rPr lang="fa-IR" sz="2800" b="1" dirty="0">
                <a:latin typeface="Arial"/>
                <a:ea typeface="Times New Roman"/>
                <a:cs typeface="B Nazanin"/>
              </a:rPr>
              <a:t>اين حالت معمولاً </a:t>
            </a:r>
            <a:r>
              <a:rPr lang="fa-IR" sz="2800" b="1" dirty="0">
                <a:solidFill>
                  <a:srgbClr val="00B050"/>
                </a:solidFill>
                <a:latin typeface="Arial"/>
                <a:ea typeface="Times New Roman"/>
                <a:cs typeface="B Nazanin"/>
              </a:rPr>
              <a:t>گذرا وکوتاه مدت </a:t>
            </a:r>
            <a:r>
              <a:rPr lang="fa-IR" sz="2800" b="1" dirty="0">
                <a:latin typeface="Arial"/>
                <a:ea typeface="Times New Roman"/>
                <a:cs typeface="B Nazanin"/>
              </a:rPr>
              <a:t>است.</a:t>
            </a:r>
          </a:p>
          <a:p>
            <a:r>
              <a:rPr lang="fa-IR" sz="2800" b="1" dirty="0">
                <a:latin typeface="Arial"/>
                <a:ea typeface="Times New Roman"/>
                <a:cs typeface="B Nazanin"/>
              </a:rPr>
              <a:t>دراغلب موارد </a:t>
            </a:r>
            <a:r>
              <a:rPr lang="fa-IR" sz="2800" b="1" dirty="0">
                <a:solidFill>
                  <a:srgbClr val="00B050"/>
                </a:solidFill>
                <a:latin typeface="Arial"/>
                <a:ea typeface="Times New Roman"/>
                <a:cs typeface="B Nazanin"/>
              </a:rPr>
              <a:t>قبل از رسيدن هر کمکی</a:t>
            </a:r>
            <a:r>
              <a:rPr lang="fa-IR" sz="2800" b="1" dirty="0">
                <a:latin typeface="Arial"/>
                <a:ea typeface="Times New Roman"/>
                <a:cs typeface="B Nazanin"/>
              </a:rPr>
              <a:t> بطورخودبخود پايان می پذيرد</a:t>
            </a:r>
          </a:p>
          <a:p>
            <a:endParaRPr lang="fa-IR" dirty="0"/>
          </a:p>
        </p:txBody>
      </p:sp>
    </p:spTree>
    <p:extLst>
      <p:ext uri="{BB962C8B-B14F-4D97-AF65-F5344CB8AC3E}">
        <p14:creationId xmlns:p14="http://schemas.microsoft.com/office/powerpoint/2010/main" val="3452616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22225" marR="22225">
              <a:lnSpc>
                <a:spcPct val="150000"/>
              </a:lnSpc>
            </a:pPr>
            <a:r>
              <a:rPr lang="fa-IR" sz="3600" dirty="0">
                <a:cs typeface="B Titr" panose="00000700000000000000" pitchFamily="2" charset="-78"/>
              </a:rPr>
              <a:t>مرحله قهرمان گرائی </a:t>
            </a:r>
          </a:p>
        </p:txBody>
      </p:sp>
      <p:sp>
        <p:nvSpPr>
          <p:cNvPr id="3" name="Content Placeholder 2"/>
          <p:cNvSpPr>
            <a:spLocks noGrp="1"/>
          </p:cNvSpPr>
          <p:nvPr>
            <p:ph idx="1"/>
          </p:nvPr>
        </p:nvSpPr>
        <p:spPr/>
        <p:txBody>
          <a:bodyPr>
            <a:normAutofit fontScale="92500" lnSpcReduction="10000"/>
          </a:bodyPr>
          <a:lstStyle/>
          <a:p>
            <a:r>
              <a:rPr lang="fa-IR" b="1" dirty="0">
                <a:latin typeface="Arial"/>
                <a:ea typeface="Times New Roman"/>
                <a:cs typeface="B Nazanin"/>
              </a:rPr>
              <a:t>درساعات يا روزهای اوليه وقوع حادثه بروز می کند</a:t>
            </a:r>
          </a:p>
          <a:p>
            <a:r>
              <a:rPr lang="fa-IR" b="1" dirty="0">
                <a:latin typeface="Arial"/>
                <a:ea typeface="Times New Roman"/>
                <a:cs typeface="B Nazanin"/>
              </a:rPr>
              <a:t>افراد احساس می کنند بايد کاری انجام دهند</a:t>
            </a:r>
          </a:p>
          <a:p>
            <a:r>
              <a:rPr lang="fa-IR" b="1" dirty="0">
                <a:latin typeface="Arial"/>
                <a:ea typeface="Times New Roman"/>
                <a:cs typeface="B Nazanin"/>
              </a:rPr>
              <a:t> با ديگران ارتباط برقرار می کنند و به طور داوطلبانه درامدادرسانی کمک می کنند</a:t>
            </a:r>
          </a:p>
          <a:p>
            <a:r>
              <a:rPr lang="fa-IR" b="1" dirty="0">
                <a:latin typeface="Arial"/>
                <a:ea typeface="Times New Roman"/>
                <a:cs typeface="B Nazanin"/>
              </a:rPr>
              <a:t>همبستگی بين مردم ايجاد می شود</a:t>
            </a:r>
          </a:p>
          <a:p>
            <a:r>
              <a:rPr lang="fa-IR" b="1" dirty="0">
                <a:latin typeface="Arial"/>
                <a:ea typeface="Times New Roman"/>
                <a:cs typeface="B Nazanin"/>
              </a:rPr>
              <a:t>مردم با گذشت و ايثار زياد عمل می کنند و تا رسيدن نيروهای کمکی، بسياری از کارها را خود انجام می دهند</a:t>
            </a:r>
          </a:p>
          <a:p>
            <a:r>
              <a:rPr lang="fa-IR" b="1" dirty="0">
                <a:latin typeface="Arial"/>
                <a:ea typeface="Times New Roman"/>
                <a:cs typeface="B Nazanin"/>
              </a:rPr>
              <a:t>افراد گستاخانه عمل کرده و به موانع اداری اجرائی کاری ندارند و ممکن است عصبانی وتحريک پذير شوند</a:t>
            </a:r>
          </a:p>
          <a:p>
            <a:r>
              <a:rPr lang="fa-IR" b="1" dirty="0">
                <a:solidFill>
                  <a:srgbClr val="FF0000"/>
                </a:solidFill>
                <a:latin typeface="Arial"/>
                <a:ea typeface="Times New Roman"/>
                <a:cs typeface="B Nazanin"/>
              </a:rPr>
              <a:t>رفتار آسيب ديدگان را بايد به عنوان واکنش طبيعی آنها تلقی کرد</a:t>
            </a:r>
          </a:p>
          <a:p>
            <a:r>
              <a:rPr lang="fa-IR" b="1" dirty="0">
                <a:solidFill>
                  <a:srgbClr val="FF0000"/>
                </a:solidFill>
                <a:latin typeface="Arial"/>
                <a:ea typeface="Times New Roman"/>
                <a:cs typeface="B Nazanin"/>
              </a:rPr>
              <a:t>بايد وضعيت و شرايط افراد را درک کرد</a:t>
            </a:r>
          </a:p>
          <a:p>
            <a:r>
              <a:rPr lang="fa-IR" b="1" dirty="0">
                <a:solidFill>
                  <a:srgbClr val="FF0000"/>
                </a:solidFill>
                <a:latin typeface="Arial"/>
                <a:ea typeface="Times New Roman"/>
                <a:cs typeface="B Nazanin"/>
              </a:rPr>
              <a:t>هدايت هوشمندانه: بايد فعاليتهای مردم را بصورت مناسبی هدايـت کرد</a:t>
            </a:r>
          </a:p>
          <a:p>
            <a:r>
              <a:rPr lang="fa-IR" b="1" dirty="0">
                <a:solidFill>
                  <a:srgbClr val="FF0000"/>
                </a:solidFill>
                <a:latin typeface="Arial"/>
                <a:ea typeface="Times New Roman"/>
                <a:cs typeface="B Nazanin"/>
              </a:rPr>
              <a:t>به نقش خانواده افراد آسيب ديده و يا دوستان آنها اهميت داده شود</a:t>
            </a:r>
          </a:p>
          <a:p>
            <a:endParaRPr lang="fa-IR" dirty="0"/>
          </a:p>
          <a:p>
            <a:endParaRPr lang="fa-IR" dirty="0"/>
          </a:p>
        </p:txBody>
      </p:sp>
    </p:spTree>
    <p:extLst>
      <p:ext uri="{BB962C8B-B14F-4D97-AF65-F5344CB8AC3E}">
        <p14:creationId xmlns:p14="http://schemas.microsoft.com/office/powerpoint/2010/main" val="3383955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22225" marR="22225">
              <a:lnSpc>
                <a:spcPct val="150000"/>
              </a:lnSpc>
            </a:pPr>
            <a:r>
              <a:rPr lang="fa-IR" sz="3600" dirty="0">
                <a:cs typeface="B Titr" panose="00000700000000000000" pitchFamily="2" charset="-78"/>
              </a:rPr>
              <a:t>شادمانی يا فراموشی غم</a:t>
            </a:r>
          </a:p>
        </p:txBody>
      </p:sp>
      <p:sp>
        <p:nvSpPr>
          <p:cNvPr id="3" name="Content Placeholder 2"/>
          <p:cNvSpPr>
            <a:spLocks noGrp="1"/>
          </p:cNvSpPr>
          <p:nvPr>
            <p:ph idx="1"/>
          </p:nvPr>
        </p:nvSpPr>
        <p:spPr/>
        <p:txBody>
          <a:bodyPr/>
          <a:lstStyle/>
          <a:p>
            <a:r>
              <a:rPr lang="fa-IR" b="1" dirty="0"/>
              <a:t>يک هفته تاچند ماه بعد از حادثه </a:t>
            </a:r>
          </a:p>
          <a:p>
            <a:r>
              <a:rPr lang="fa-IR" b="1" dirty="0"/>
              <a:t>همزمان با رسيدن نيروهای کمکی و توزيع کمکها</a:t>
            </a:r>
          </a:p>
          <a:p>
            <a:r>
              <a:rPr lang="fa-IR" b="1" dirty="0"/>
              <a:t> افراد اميدوار شده وبطور موقت به آنها حالت آرامش دست می دهد.</a:t>
            </a:r>
          </a:p>
          <a:p>
            <a:r>
              <a:rPr lang="fa-IR" b="1" dirty="0"/>
              <a:t> </a:t>
            </a:r>
            <a:r>
              <a:rPr lang="fa-IR" b="1" dirty="0">
                <a:solidFill>
                  <a:srgbClr val="FF0000"/>
                </a:solidFill>
              </a:rPr>
              <a:t>کمک رسانی به افراد دراين مرحله بسيار مهم ومفيد بوده و نتايج زير را در بردارد:</a:t>
            </a:r>
          </a:p>
          <a:p>
            <a:pPr marL="0" indent="0">
              <a:buNone/>
            </a:pPr>
            <a:r>
              <a:rPr lang="fa-IR" b="1" dirty="0"/>
              <a:t>             - سرعت در پيدايش تعادل روانی</a:t>
            </a:r>
          </a:p>
          <a:p>
            <a:pPr marL="0" indent="0">
              <a:buNone/>
            </a:pPr>
            <a:r>
              <a:rPr lang="fa-IR" b="1" dirty="0"/>
              <a:t>             - جلوگيری از اختلالات روانی عاطفی شديد بعدی </a:t>
            </a:r>
          </a:p>
          <a:p>
            <a:pPr marL="0" indent="0">
              <a:buNone/>
            </a:pPr>
            <a:r>
              <a:rPr lang="fa-IR" b="1" dirty="0"/>
              <a:t>             - جلوگيری از انتقام جوئی وبدبينی نسبت به ديگران درمراحل بعدی </a:t>
            </a:r>
          </a:p>
          <a:p>
            <a:endParaRPr lang="fa-IR" dirty="0"/>
          </a:p>
        </p:txBody>
      </p:sp>
    </p:spTree>
    <p:extLst>
      <p:ext uri="{BB962C8B-B14F-4D97-AF65-F5344CB8AC3E}">
        <p14:creationId xmlns:p14="http://schemas.microsoft.com/office/powerpoint/2010/main" val="359590951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ecatur">
  <a:themeElements>
    <a:clrScheme name="Decatur">
      <a:dk1>
        <a:sysClr val="windowText" lastClr="000000"/>
      </a:dk1>
      <a:lt1>
        <a:sysClr val="window" lastClr="FFFFFF"/>
      </a:lt1>
      <a:dk2>
        <a:srgbClr val="55554A"/>
      </a:dk2>
      <a:lt2>
        <a:srgbClr val="D7DAE1"/>
      </a:lt2>
      <a:accent1>
        <a:srgbClr val="F4680B"/>
      </a:accent1>
      <a:accent2>
        <a:srgbClr val="ABB19F"/>
      </a:accent2>
      <a:accent3>
        <a:srgbClr val="948774"/>
      </a:accent3>
      <a:accent4>
        <a:srgbClr val="7EB8E7"/>
      </a:accent4>
      <a:accent5>
        <a:srgbClr val="E3B651"/>
      </a:accent5>
      <a:accent6>
        <a:srgbClr val="96756C"/>
      </a:accent6>
      <a:hlink>
        <a:srgbClr val="66AACD"/>
      </a:hlink>
      <a:folHlink>
        <a:srgbClr val="809DB3"/>
      </a:folHlink>
    </a:clrScheme>
    <a:fontScheme name="Decatur">
      <a:majorFont>
        <a:latin typeface="Bodoni MT Condensed"/>
        <a:ea typeface=""/>
        <a:cs typeface=""/>
        <a:font script="Grek" typeface="Times New Roman"/>
        <a:font script="Cyrl" typeface="Times New Roman"/>
        <a:font script="Jpan" typeface="HG明朝E"/>
        <a:font script="Hang" typeface="HY목각파임B"/>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catur">
      <a:fillStyleLst>
        <a:solidFill>
          <a:schemeClr val="phClr"/>
        </a:solidFill>
        <a:gradFill rotWithShape="1">
          <a:gsLst>
            <a:gs pos="0">
              <a:schemeClr val="phClr">
                <a:tint val="90000"/>
                <a:satMod val="110000"/>
              </a:schemeClr>
            </a:gs>
            <a:gs pos="47500">
              <a:schemeClr val="phClr">
                <a:tint val="53000"/>
                <a:satMod val="120000"/>
              </a:schemeClr>
            </a:gs>
            <a:gs pos="58500">
              <a:schemeClr val="phClr">
                <a:tint val="53000"/>
                <a:satMod val="120000"/>
              </a:schemeClr>
            </a:gs>
            <a:gs pos="100000">
              <a:schemeClr val="phClr">
                <a:tint val="90000"/>
                <a:satMod val="110000"/>
              </a:schemeClr>
            </a:gs>
          </a:gsLst>
          <a:lin ang="3600000" scaled="1"/>
        </a:gradFill>
        <a:gradFill rotWithShape="1">
          <a:gsLst>
            <a:gs pos="0">
              <a:schemeClr val="phClr">
                <a:shade val="54000"/>
                <a:satMod val="105000"/>
              </a:schemeClr>
            </a:gs>
            <a:gs pos="47500">
              <a:schemeClr val="phClr">
                <a:shade val="88000"/>
                <a:satMod val="105000"/>
              </a:schemeClr>
            </a:gs>
            <a:gs pos="58500">
              <a:schemeClr val="phClr">
                <a:shade val="88000"/>
                <a:satMod val="105000"/>
              </a:schemeClr>
            </a:gs>
            <a:gs pos="100000">
              <a:schemeClr val="phClr">
                <a:shade val="54000"/>
                <a:satMod val="105000"/>
              </a:schemeClr>
            </a:gs>
          </a:gsLst>
          <a:lin ang="3600000" scaled="1"/>
        </a:gradFill>
      </a:fillStyleLst>
      <a:lnStyleLst>
        <a:ln w="10000" cap="flat" cmpd="sng" algn="ctr">
          <a:solidFill>
            <a:schemeClr val="phClr"/>
          </a:solidFill>
          <a:prstDash val="solid"/>
        </a:ln>
        <a:ln w="2825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3600000" algn="r" rotWithShape="0">
              <a:srgbClr val="000000">
                <a:alpha val="30000"/>
              </a:srgbClr>
            </a:outerShdw>
          </a:effectLst>
        </a:effectStyle>
        <a:effectStyle>
          <a:effectLst>
            <a:outerShdw blurRad="63500" dist="25400" dir="3600000" algn="r" rotWithShape="0">
              <a:srgbClr val="000000">
                <a:alpha val="36000"/>
              </a:srgbClr>
            </a:outerShdw>
          </a:effectLst>
          <a:scene3d>
            <a:camera prst="orthographicFront">
              <a:rot lat="0" lon="0" rev="0"/>
            </a:camera>
            <a:lightRig rig="harsh" dir="tl">
              <a:rot lat="0" lon="0" rev="9000000"/>
            </a:lightRig>
          </a:scene3d>
          <a:sp3d prstMaterial="flat">
            <a:bevelT w="38100" h="50800" prst="softRound"/>
          </a:sp3d>
        </a:effectStyle>
        <a:effectStyle>
          <a:effectLst>
            <a:outerShdw blurRad="76200" dist="38100" dir="3600000" algn="r" rotWithShape="0">
              <a:srgbClr val="000000">
                <a:alpha val="60000"/>
              </a:srgbClr>
            </a:outerShdw>
          </a:effectLst>
          <a:scene3d>
            <a:camera prst="orthographicFront">
              <a:rot lat="0" lon="0" rev="0"/>
            </a:camera>
            <a:lightRig rig="harsh" dir="tl">
              <a:rot lat="0" lon="0" rev="9000000"/>
            </a:lightRig>
          </a:scene3d>
          <a:sp3d contourW="44450" prstMaterial="flat">
            <a:bevelT w="38100" h="50800" prst="softRound"/>
            <a:contourClr>
              <a:schemeClr val="phClr">
                <a:tint val="5"/>
                <a:satMod val="130000"/>
              </a:schemeClr>
            </a:contourClr>
          </a:sp3d>
        </a:effectStyle>
      </a:effectStyleLst>
      <a:bgFillStyleLst>
        <a:solidFill>
          <a:schemeClr val="phClr"/>
        </a:solidFill>
        <a:gradFill rotWithShape="1">
          <a:gsLst>
            <a:gs pos="0">
              <a:schemeClr val="phClr">
                <a:tint val="100000"/>
                <a:shade val="52000"/>
                <a:satMod val="105000"/>
              </a:schemeClr>
            </a:gs>
            <a:gs pos="47500">
              <a:schemeClr val="phClr">
                <a:tint val="90000"/>
                <a:shade val="89000"/>
                <a:satMod val="105000"/>
              </a:schemeClr>
            </a:gs>
            <a:gs pos="58500">
              <a:schemeClr val="phClr">
                <a:tint val="85000"/>
                <a:shade val="89000"/>
                <a:satMod val="105000"/>
              </a:schemeClr>
            </a:gs>
            <a:gs pos="100000">
              <a:schemeClr val="phClr">
                <a:tint val="100000"/>
                <a:shade val="52000"/>
                <a:satMod val="105000"/>
              </a:schemeClr>
            </a:gs>
          </a:gsLst>
          <a:lin ang="3600000" scaled="0"/>
        </a:gradFill>
        <a:blipFill rotWithShape="1">
          <a:blip xmlns:r="http://schemas.openxmlformats.org/officeDocument/2006/relationships" r:embed="rId1">
            <a:duotone>
              <a:schemeClr val="phClr">
                <a:tint val="98000"/>
              </a:schemeClr>
              <a:schemeClr val="phClr">
                <a:shade val="85000"/>
                <a:satMod val="120000"/>
              </a:schemeClr>
            </a:duotone>
          </a:blip>
          <a:tile tx="0" ty="0" sx="52000" sy="5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Decatur</Template>
  <TotalTime>568</TotalTime>
  <Words>3289</Words>
  <Application>Microsoft Office PowerPoint</Application>
  <PresentationFormat>On-screen Show (4:3)</PresentationFormat>
  <Paragraphs>333</Paragraphs>
  <Slides>46</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46</vt:i4>
      </vt:variant>
    </vt:vector>
  </HeadingPairs>
  <TitlesOfParts>
    <vt:vector size="57" baseType="lpstr">
      <vt:lpstr>Arial</vt:lpstr>
      <vt:lpstr>B Mitra</vt:lpstr>
      <vt:lpstr>B Titr</vt:lpstr>
      <vt:lpstr>Bodoni MT Condensed</vt:lpstr>
      <vt:lpstr>Courier New</vt:lpstr>
      <vt:lpstr>Franklin Gothic Book</vt:lpstr>
      <vt:lpstr>Garamond</vt:lpstr>
      <vt:lpstr>Symbol</vt:lpstr>
      <vt:lpstr>Times New Roman</vt:lpstr>
      <vt:lpstr>Wingdings</vt:lpstr>
      <vt:lpstr>Decatur</vt:lpstr>
      <vt:lpstr>اثرات روانشناختی بلایا و مدیریت آنها</vt:lpstr>
      <vt:lpstr>اهداف آموزشی</vt:lpstr>
      <vt:lpstr>بلایا و اثرات روانشناختی آنها: شواهد</vt:lpstr>
      <vt:lpstr>بلایا و اثرات روانشناختی آنها: شواهد</vt:lpstr>
      <vt:lpstr>بلایا و اثرات آنها</vt:lpstr>
      <vt:lpstr>مراحل پاسخ  رواني به دنبال بلايا</vt:lpstr>
      <vt:lpstr>مرحله تماس یا ضربه</vt:lpstr>
      <vt:lpstr>مرحله قهرمان گرائی </vt:lpstr>
      <vt:lpstr>شادمانی يا فراموشی غم</vt:lpstr>
      <vt:lpstr>مرحله مواجهه با واقعيت </vt:lpstr>
      <vt:lpstr>تجديد سازمان</vt:lpstr>
      <vt:lpstr>اصول اصلی در حمايت روانی- اجتماعی دربلايا </vt:lpstr>
      <vt:lpstr>انواع واکنشهای افراد به بلایا</vt:lpstr>
      <vt:lpstr>اختلالات روانی به دنبال بلایا</vt:lpstr>
      <vt:lpstr>اختلال استرس حاد</vt:lpstr>
      <vt:lpstr>اختلال استرس حاد</vt:lpstr>
      <vt:lpstr>اختلال استرس پس از سانحه</vt:lpstr>
      <vt:lpstr>اختلال استرس پس از سانحه</vt:lpstr>
      <vt:lpstr>فقدان و سوگ       Loss &amp; grief</vt:lpstr>
      <vt:lpstr>فقدان و سوگ</vt:lpstr>
      <vt:lpstr>چرخه سوگ</vt:lpstr>
      <vt:lpstr>سوگ عارضه دار</vt:lpstr>
      <vt:lpstr>سوگ  بيمار گونه Pathological or Abnormal Grief</vt:lpstr>
      <vt:lpstr>برخی علايم خطر در سوگ عبارتند از:</vt:lpstr>
      <vt:lpstr>درمان سوگ</vt:lpstr>
      <vt:lpstr> اضطراب</vt:lpstr>
      <vt:lpstr>تفاوت اضطراب و ترس</vt:lpstr>
      <vt:lpstr>انواع اضطراب</vt:lpstr>
      <vt:lpstr>اختلال اضطراب فراگير Generalized Anxiety Disorder</vt:lpstr>
      <vt:lpstr>تشخيص</vt:lpstr>
      <vt:lpstr>اختلال هراس panic Attack</vt:lpstr>
      <vt:lpstr>بازار هراسي     agoraphobia</vt:lpstr>
      <vt:lpstr>معيارهاي تشخيصي اختلال هراس</vt:lpstr>
      <vt:lpstr>معيارهاي تشخيصي بازار هراسي</vt:lpstr>
      <vt:lpstr>جمعيت ترسي social phobia</vt:lpstr>
      <vt:lpstr>تشخيص</vt:lpstr>
      <vt:lpstr>ترس خاص special phobia</vt:lpstr>
      <vt:lpstr>PowerPoint Presentation</vt:lpstr>
      <vt:lpstr>تشخيص</vt:lpstr>
      <vt:lpstr>افسردگي اساسي</vt:lpstr>
      <vt:lpstr>اختلالات شبه جسمي</vt:lpstr>
      <vt:lpstr>اختلال جسمانی سازی</vt:lpstr>
      <vt:lpstr>احتلال تبدیلی</vt:lpstr>
      <vt:lpstr>سخنان و باورهای ناکارآمد رايج پيرامون سوگ (Myths)</vt:lpstr>
      <vt:lpstr>حمایت های روانی</vt:lpstr>
      <vt:lpstr>حمایت های روانی</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javad</dc:creator>
  <cp:lastModifiedBy>Zhila</cp:lastModifiedBy>
  <cp:revision>63</cp:revision>
  <dcterms:created xsi:type="dcterms:W3CDTF">2016-09-16T04:11:17Z</dcterms:created>
  <dcterms:modified xsi:type="dcterms:W3CDTF">2025-12-03T20:49:08Z</dcterms:modified>
</cp:coreProperties>
</file>